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9" r:id="rId13"/>
    <p:sldId id="270" r:id="rId14"/>
    <p:sldId id="271" r:id="rId15"/>
    <p:sldId id="272" r:id="rId16"/>
    <p:sldId id="266" r:id="rId17"/>
    <p:sldId id="267" r:id="rId18"/>
    <p:sldId id="273" r:id="rId19"/>
    <p:sldId id="274" r:id="rId20"/>
  </p:sldIdLst>
  <p:sldSz cx="12192000" cy="6858000"/>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5213"/>
  </p:normalViewPr>
  <p:slideViewPr>
    <p:cSldViewPr snapToGrid="0" snapToObjects="1">
      <p:cViewPr varScale="1">
        <p:scale>
          <a:sx n="111" d="100"/>
          <a:sy n="111" d="100"/>
        </p:scale>
        <p:origin x="5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B01FE-2414-314E-B1B6-F0DCA79A0842}"/>
              </a:ext>
            </a:extLst>
          </p:cNvPr>
          <p:cNvSpPr>
            <a:spLocks noGrp="1"/>
          </p:cNvSpPr>
          <p:nvPr>
            <p:ph type="ctrTitle"/>
          </p:nvPr>
        </p:nvSpPr>
        <p:spPr>
          <a:xfrm>
            <a:off x="0" y="3562350"/>
            <a:ext cx="11085341" cy="2457450"/>
          </a:xfrm>
        </p:spPr>
        <p:txBody>
          <a:bodyPr/>
          <a:lstStyle/>
          <a:p>
            <a:pPr algn="ctr"/>
            <a:br>
              <a:rPr lang="en-US" dirty="0">
                <a:solidFill>
                  <a:schemeClr val="tx1"/>
                </a:solidFill>
              </a:rPr>
            </a:br>
            <a:br>
              <a:rPr lang="en-US" dirty="0">
                <a:solidFill>
                  <a:schemeClr val="tx1"/>
                </a:solidFill>
              </a:rPr>
            </a:br>
            <a:br>
              <a:rPr lang="en-US" dirty="0">
                <a:solidFill>
                  <a:schemeClr val="tx1"/>
                </a:solidFill>
              </a:rPr>
            </a:br>
            <a:r>
              <a:rPr lang="en-US" sz="9600" b="1" dirty="0">
                <a:solidFill>
                  <a:schemeClr val="tx1"/>
                </a:solidFill>
                <a:latin typeface="Trebuchet MS" panose="020B0603020202020204" pitchFamily="34" charset="0"/>
                <a:cs typeface="Dubai" panose="020B0503030403030204" pitchFamily="34" charset="-78"/>
              </a:rPr>
              <a:t>B.F.F.</a:t>
            </a:r>
            <a:br>
              <a:rPr lang="en-US" dirty="0">
                <a:solidFill>
                  <a:schemeClr val="tx1"/>
                </a:solidFill>
                <a:latin typeface="Trebuchet MS" panose="020B0603020202020204" pitchFamily="34" charset="0"/>
                <a:cs typeface="Dubai" panose="020B0503030403030204" pitchFamily="34" charset="-78"/>
              </a:rPr>
            </a:br>
            <a:r>
              <a:rPr lang="en-US" sz="6000" dirty="0">
                <a:solidFill>
                  <a:schemeClr val="tx1"/>
                </a:solidFill>
                <a:latin typeface="Trebuchet MS" panose="020B0603020202020204" pitchFamily="34" charset="0"/>
                <a:cs typeface="Dubai" panose="020B0503030403030204" pitchFamily="34" charset="-78"/>
              </a:rPr>
              <a:t>(</a:t>
            </a:r>
            <a:r>
              <a:rPr lang="en-US" sz="6000" b="1" u="sng" dirty="0">
                <a:solidFill>
                  <a:schemeClr val="tx1"/>
                </a:solidFill>
                <a:latin typeface="Trebuchet MS" panose="020B0603020202020204" pitchFamily="34" charset="0"/>
                <a:cs typeface="Dubai" panose="020B0503030403030204" pitchFamily="34" charset="-78"/>
              </a:rPr>
              <a:t>B</a:t>
            </a:r>
            <a:r>
              <a:rPr lang="en-US" sz="6000" dirty="0">
                <a:solidFill>
                  <a:schemeClr val="tx1"/>
                </a:solidFill>
                <a:latin typeface="Trebuchet MS" panose="020B0603020202020204" pitchFamily="34" charset="0"/>
                <a:cs typeface="Dubai" panose="020B0503030403030204" pitchFamily="34" charset="-78"/>
              </a:rPr>
              <a:t>enefits of </a:t>
            </a:r>
            <a:r>
              <a:rPr lang="en-US" sz="6000" b="1" u="sng" dirty="0">
                <a:solidFill>
                  <a:schemeClr val="tx1"/>
                </a:solidFill>
                <a:latin typeface="Trebuchet MS" panose="020B0603020202020204" pitchFamily="34" charset="0"/>
                <a:cs typeface="Dubai" panose="020B0503030403030204" pitchFamily="34" charset="-78"/>
              </a:rPr>
              <a:t>F</a:t>
            </a:r>
            <a:r>
              <a:rPr lang="en-US" sz="6000" dirty="0">
                <a:solidFill>
                  <a:schemeClr val="tx1"/>
                </a:solidFill>
                <a:latin typeface="Trebuchet MS" panose="020B0603020202020204" pitchFamily="34" charset="0"/>
                <a:cs typeface="Dubai" panose="020B0503030403030204" pitchFamily="34" charset="-78"/>
              </a:rPr>
              <a:t>ace-to-</a:t>
            </a:r>
            <a:r>
              <a:rPr lang="en-US" sz="6000" b="1" u="sng" dirty="0">
                <a:solidFill>
                  <a:schemeClr val="tx1"/>
                </a:solidFill>
                <a:latin typeface="Trebuchet MS" panose="020B0603020202020204" pitchFamily="34" charset="0"/>
                <a:cs typeface="Dubai" panose="020B0503030403030204" pitchFamily="34" charset="-78"/>
              </a:rPr>
              <a:t>F</a:t>
            </a:r>
            <a:r>
              <a:rPr lang="en-US" sz="6000" dirty="0">
                <a:solidFill>
                  <a:schemeClr val="tx1"/>
                </a:solidFill>
                <a:latin typeface="Trebuchet MS" panose="020B0603020202020204" pitchFamily="34" charset="0"/>
                <a:cs typeface="Dubai" panose="020B0503030403030204" pitchFamily="34" charset="-78"/>
              </a:rPr>
              <a:t>ace)</a:t>
            </a:r>
            <a:br>
              <a:rPr lang="en-US" sz="6000" dirty="0">
                <a:solidFill>
                  <a:schemeClr val="tx1"/>
                </a:solidFill>
                <a:latin typeface="Trebuchet MS" panose="020B0603020202020204" pitchFamily="34" charset="0"/>
                <a:cs typeface="Dubai" panose="020B0503030403030204" pitchFamily="34" charset="-78"/>
              </a:rPr>
            </a:br>
            <a:r>
              <a:rPr lang="en-US" sz="6000" dirty="0">
                <a:solidFill>
                  <a:schemeClr val="tx1"/>
                </a:solidFill>
                <a:latin typeface="Trebuchet MS" panose="020B0603020202020204" pitchFamily="34" charset="0"/>
                <a:cs typeface="Dubai" panose="020B0503030403030204" pitchFamily="34" charset="-78"/>
              </a:rPr>
              <a:t>meetings</a:t>
            </a:r>
          </a:p>
        </p:txBody>
      </p:sp>
      <p:pic>
        <p:nvPicPr>
          <p:cNvPr id="8" name="Picture 7">
            <a:extLst>
              <a:ext uri="{FF2B5EF4-FFF2-40B4-BE49-F238E27FC236}">
                <a16:creationId xmlns:a16="http://schemas.microsoft.com/office/drawing/2014/main" id="{B6FAFCCB-856F-F6DF-0AD0-489B4365F6AE}"/>
              </a:ext>
            </a:extLst>
          </p:cNvPr>
          <p:cNvPicPr>
            <a:picLocks noChangeAspect="1"/>
          </p:cNvPicPr>
          <p:nvPr/>
        </p:nvPicPr>
        <p:blipFill>
          <a:blip r:embed="rId2"/>
          <a:stretch>
            <a:fillRect/>
          </a:stretch>
        </p:blipFill>
        <p:spPr>
          <a:xfrm>
            <a:off x="4248150" y="1028701"/>
            <a:ext cx="2857500" cy="709612"/>
          </a:xfrm>
          <a:prstGeom prst="rect">
            <a:avLst/>
          </a:prstGeom>
        </p:spPr>
      </p:pic>
      <p:sp>
        <p:nvSpPr>
          <p:cNvPr id="3" name="TextBox 2">
            <a:extLst>
              <a:ext uri="{FF2B5EF4-FFF2-40B4-BE49-F238E27FC236}">
                <a16:creationId xmlns:a16="http://schemas.microsoft.com/office/drawing/2014/main" id="{DEC3A6F2-8453-F0AB-8865-D4FAF868BCF9}"/>
              </a:ext>
            </a:extLst>
          </p:cNvPr>
          <p:cNvSpPr txBox="1"/>
          <p:nvPr/>
        </p:nvSpPr>
        <p:spPr>
          <a:xfrm>
            <a:off x="4248150" y="1748473"/>
            <a:ext cx="4198585" cy="369332"/>
          </a:xfrm>
          <a:prstGeom prst="rect">
            <a:avLst/>
          </a:prstGeom>
          <a:noFill/>
        </p:spPr>
        <p:txBody>
          <a:bodyPr wrap="none" rtlCol="0">
            <a:spAutoFit/>
          </a:bodyPr>
          <a:lstStyle/>
          <a:p>
            <a:r>
              <a:rPr lang="en-US" dirty="0"/>
              <a:t>(Created by Central Jersey Intergroup)</a:t>
            </a:r>
          </a:p>
        </p:txBody>
      </p:sp>
    </p:spTree>
    <p:extLst>
      <p:ext uri="{BB962C8B-B14F-4D97-AF65-F5344CB8AC3E}">
        <p14:creationId xmlns:p14="http://schemas.microsoft.com/office/powerpoint/2010/main" val="1954389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8E03D-B380-0C43-8353-45F583C1064E}"/>
              </a:ext>
            </a:extLst>
          </p:cNvPr>
          <p:cNvSpPr>
            <a:spLocks noGrp="1"/>
          </p:cNvSpPr>
          <p:nvPr>
            <p:ph type="title"/>
          </p:nvPr>
        </p:nvSpPr>
        <p:spPr>
          <a:xfrm>
            <a:off x="677334" y="828675"/>
            <a:ext cx="3818466" cy="952500"/>
          </a:xfrm>
        </p:spPr>
        <p:txBody>
          <a:bodyPr>
            <a:normAutofit fontScale="90000"/>
          </a:bodyPr>
          <a:lstStyle/>
          <a:p>
            <a:r>
              <a:rPr lang="en-US" b="1" dirty="0">
                <a:solidFill>
                  <a:schemeClr val="tx1"/>
                </a:solidFill>
              </a:rPr>
              <a:t>7. Joint Effort</a:t>
            </a:r>
            <a:br>
              <a:rPr lang="en-US" dirty="0"/>
            </a:br>
            <a:endParaRPr lang="en-US" dirty="0"/>
          </a:p>
        </p:txBody>
      </p:sp>
      <p:sp>
        <p:nvSpPr>
          <p:cNvPr id="3" name="Content Placeholder 2">
            <a:extLst>
              <a:ext uri="{FF2B5EF4-FFF2-40B4-BE49-F238E27FC236}">
                <a16:creationId xmlns:a16="http://schemas.microsoft.com/office/drawing/2014/main" id="{D8718B8D-BE35-A547-B80F-722B75A7FE9C}"/>
              </a:ext>
            </a:extLst>
          </p:cNvPr>
          <p:cNvSpPr>
            <a:spLocks noGrp="1"/>
          </p:cNvSpPr>
          <p:nvPr>
            <p:ph idx="1"/>
          </p:nvPr>
        </p:nvSpPr>
        <p:spPr>
          <a:xfrm>
            <a:off x="677333" y="1685925"/>
            <a:ext cx="8575524" cy="4619625"/>
          </a:xfrm>
        </p:spPr>
        <p:txBody>
          <a:bodyPr>
            <a:normAutofit/>
          </a:bodyPr>
          <a:lstStyle/>
          <a:p>
            <a:pPr>
              <a:lnSpc>
                <a:spcPct val="150000"/>
              </a:lnSpc>
            </a:pPr>
            <a:r>
              <a:rPr lang="en-US" sz="2000" dirty="0">
                <a:solidFill>
                  <a:schemeClr val="tx1"/>
                </a:solidFill>
              </a:rPr>
              <a:t>There is strength in numbers and together we get better. </a:t>
            </a:r>
          </a:p>
          <a:p>
            <a:pPr>
              <a:lnSpc>
                <a:spcPct val="150000"/>
              </a:lnSpc>
            </a:pPr>
            <a:r>
              <a:rPr lang="en-US" sz="2000" dirty="0">
                <a:solidFill>
                  <a:schemeClr val="tx1"/>
                </a:solidFill>
              </a:rPr>
              <a:t>We need each other because we have all tried on our own and failed to recover.  </a:t>
            </a:r>
          </a:p>
          <a:p>
            <a:pPr>
              <a:lnSpc>
                <a:spcPct val="150000"/>
              </a:lnSpc>
            </a:pPr>
            <a:r>
              <a:rPr lang="en-US" sz="2000" dirty="0">
                <a:solidFill>
                  <a:schemeClr val="tx1"/>
                </a:solidFill>
              </a:rPr>
              <a:t>“It is weakness, not strength, that binds us to each other and to a Higher Power and somehow gives us the ability to do what we cannot do alone.” </a:t>
            </a:r>
            <a:r>
              <a:rPr lang="en-US" sz="2000" i="1" dirty="0">
                <a:solidFill>
                  <a:schemeClr val="tx1"/>
                </a:solidFill>
              </a:rPr>
              <a:t>(Our Invitation to You. OA.org).</a:t>
            </a:r>
            <a:endParaRPr lang="en-US" sz="2000" dirty="0">
              <a:solidFill>
                <a:schemeClr val="tx1"/>
              </a:solidFill>
            </a:endParaRPr>
          </a:p>
        </p:txBody>
      </p:sp>
      <p:sp>
        <p:nvSpPr>
          <p:cNvPr id="4" name="Rectangle 2">
            <a:extLst>
              <a:ext uri="{FF2B5EF4-FFF2-40B4-BE49-F238E27FC236}">
                <a16:creationId xmlns:a16="http://schemas.microsoft.com/office/drawing/2014/main" id="{02097F65-8C07-874B-B7F6-2773472ABAB3}"/>
              </a:ext>
            </a:extLst>
          </p:cNvPr>
          <p:cNvSpPr>
            <a:spLocks noChangeArrowheads="1"/>
          </p:cNvSpPr>
          <p:nvPr/>
        </p:nvSpPr>
        <p:spPr bwMode="auto">
          <a:xfrm>
            <a:off x="7299435" y="40990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238659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01120-1E84-8940-A186-152D90E8529F}"/>
              </a:ext>
            </a:extLst>
          </p:cNvPr>
          <p:cNvSpPr>
            <a:spLocks noGrp="1"/>
          </p:cNvSpPr>
          <p:nvPr>
            <p:ph type="title"/>
          </p:nvPr>
        </p:nvSpPr>
        <p:spPr/>
        <p:txBody>
          <a:bodyPr/>
          <a:lstStyle/>
          <a:p>
            <a:r>
              <a:rPr lang="en-US" b="1" dirty="0">
                <a:solidFill>
                  <a:schemeClr val="tx1"/>
                </a:solidFill>
              </a:rPr>
              <a:t>8. Fellowship</a:t>
            </a:r>
            <a:br>
              <a:rPr lang="en-US" dirty="0"/>
            </a:br>
            <a:endParaRPr lang="en-US" dirty="0"/>
          </a:p>
        </p:txBody>
      </p:sp>
      <p:sp>
        <p:nvSpPr>
          <p:cNvPr id="3" name="Content Placeholder 2">
            <a:extLst>
              <a:ext uri="{FF2B5EF4-FFF2-40B4-BE49-F238E27FC236}">
                <a16:creationId xmlns:a16="http://schemas.microsoft.com/office/drawing/2014/main" id="{915B0175-E90E-054E-9010-97A64F9FCFCC}"/>
              </a:ext>
            </a:extLst>
          </p:cNvPr>
          <p:cNvSpPr>
            <a:spLocks noGrp="1"/>
          </p:cNvSpPr>
          <p:nvPr>
            <p:ph idx="1"/>
          </p:nvPr>
        </p:nvSpPr>
        <p:spPr>
          <a:xfrm>
            <a:off x="677334" y="1577264"/>
            <a:ext cx="7971366" cy="5052135"/>
          </a:xfrm>
        </p:spPr>
        <p:txBody>
          <a:bodyPr>
            <a:normAutofit/>
          </a:bodyPr>
          <a:lstStyle/>
          <a:p>
            <a:pPr>
              <a:lnSpc>
                <a:spcPct val="150000"/>
              </a:lnSpc>
            </a:pPr>
            <a:r>
              <a:rPr lang="en-US" sz="2000" dirty="0">
                <a:solidFill>
                  <a:schemeClr val="tx1"/>
                </a:solidFill>
              </a:rPr>
              <a:t>“Overeaters Anonymous is a Fellowship of individuals who, through shared experience, strength, and hope, are recovering from compulsive overeating.” </a:t>
            </a:r>
            <a:r>
              <a:rPr lang="en-US" sz="2000" i="1" dirty="0">
                <a:solidFill>
                  <a:schemeClr val="tx1"/>
                </a:solidFill>
              </a:rPr>
              <a:t>(OA Preamble, oa.org)</a:t>
            </a:r>
            <a:r>
              <a:rPr lang="en-US" sz="2000" dirty="0">
                <a:solidFill>
                  <a:schemeClr val="tx1"/>
                </a:solidFill>
              </a:rPr>
              <a:t>. </a:t>
            </a:r>
          </a:p>
          <a:p>
            <a:pPr>
              <a:lnSpc>
                <a:spcPct val="150000"/>
              </a:lnSpc>
            </a:pPr>
            <a:r>
              <a:rPr lang="en-US" sz="2000" dirty="0">
                <a:solidFill>
                  <a:schemeClr val="tx1"/>
                </a:solidFill>
              </a:rPr>
              <a:t>Fellowship strengthens our bonds with each other, building a support network as we work the Twelve Steps together. </a:t>
            </a:r>
          </a:p>
          <a:p>
            <a:pPr>
              <a:lnSpc>
                <a:spcPct val="150000"/>
              </a:lnSpc>
            </a:pPr>
            <a:r>
              <a:rPr lang="en-US" sz="2000" dirty="0">
                <a:solidFill>
                  <a:schemeClr val="tx1"/>
                </a:solidFill>
              </a:rPr>
              <a:t>OA’s future depends on keeping our fellowship strong by meeting in-person and carrying the message to the still suffering overeater.  </a:t>
            </a:r>
          </a:p>
        </p:txBody>
      </p:sp>
    </p:spTree>
    <p:extLst>
      <p:ext uri="{BB962C8B-B14F-4D97-AF65-F5344CB8AC3E}">
        <p14:creationId xmlns:p14="http://schemas.microsoft.com/office/powerpoint/2010/main" val="230330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257F6-64EB-2D4E-AD37-893CD969E0E5}"/>
              </a:ext>
            </a:extLst>
          </p:cNvPr>
          <p:cNvSpPr>
            <a:spLocks noGrp="1"/>
          </p:cNvSpPr>
          <p:nvPr>
            <p:ph type="title"/>
          </p:nvPr>
        </p:nvSpPr>
        <p:spPr/>
        <p:txBody>
          <a:bodyPr>
            <a:normAutofit fontScale="90000"/>
          </a:bodyPr>
          <a:lstStyle/>
          <a:p>
            <a:br>
              <a:rPr lang="en-US" b="1" dirty="0">
                <a:solidFill>
                  <a:schemeClr val="tx1"/>
                </a:solidFill>
              </a:rPr>
            </a:br>
            <a:r>
              <a:rPr lang="en-US" b="1" dirty="0">
                <a:solidFill>
                  <a:schemeClr val="tx1"/>
                </a:solidFill>
              </a:rPr>
              <a:t>9. Socialization</a:t>
            </a:r>
            <a:br>
              <a:rPr lang="en-US" dirty="0"/>
            </a:br>
            <a:endParaRPr lang="en-US" dirty="0"/>
          </a:p>
        </p:txBody>
      </p:sp>
      <p:sp>
        <p:nvSpPr>
          <p:cNvPr id="3" name="Content Placeholder 2">
            <a:extLst>
              <a:ext uri="{FF2B5EF4-FFF2-40B4-BE49-F238E27FC236}">
                <a16:creationId xmlns:a16="http://schemas.microsoft.com/office/drawing/2014/main" id="{72817235-3534-D946-B41C-23E0918565D6}"/>
              </a:ext>
            </a:extLst>
          </p:cNvPr>
          <p:cNvSpPr>
            <a:spLocks noGrp="1"/>
          </p:cNvSpPr>
          <p:nvPr>
            <p:ph idx="1"/>
          </p:nvPr>
        </p:nvSpPr>
        <p:spPr>
          <a:xfrm>
            <a:off x="677334" y="2590581"/>
            <a:ext cx="8771466" cy="3695919"/>
          </a:xfrm>
        </p:spPr>
        <p:txBody>
          <a:bodyPr>
            <a:normAutofit/>
          </a:bodyPr>
          <a:lstStyle/>
          <a:p>
            <a:r>
              <a:rPr lang="en-US" sz="2000" dirty="0">
                <a:solidFill>
                  <a:schemeClr val="tx1"/>
                </a:solidFill>
              </a:rPr>
              <a:t>“OA is a community of people who support each other in order to recover from compulsive eating and food behaviors.”(</a:t>
            </a:r>
            <a:r>
              <a:rPr lang="en-US" sz="2000" i="1" dirty="0">
                <a:solidFill>
                  <a:schemeClr val="tx1"/>
                </a:solidFill>
              </a:rPr>
              <a:t>oa.org) </a:t>
            </a:r>
          </a:p>
          <a:p>
            <a:r>
              <a:rPr lang="en-US" sz="2000" dirty="0">
                <a:solidFill>
                  <a:schemeClr val="tx1"/>
                </a:solidFill>
              </a:rPr>
              <a:t>Getting together with other members either before or after a meeting for an abstinent meal or a cup of coffee/tea, offers a chance for a deeper connection. </a:t>
            </a:r>
          </a:p>
          <a:p>
            <a:endParaRPr lang="en-US" dirty="0"/>
          </a:p>
        </p:txBody>
      </p:sp>
      <p:sp>
        <p:nvSpPr>
          <p:cNvPr id="4" name="Rectangle 2">
            <a:extLst>
              <a:ext uri="{FF2B5EF4-FFF2-40B4-BE49-F238E27FC236}">
                <a16:creationId xmlns:a16="http://schemas.microsoft.com/office/drawing/2014/main" id="{5EBBC3B8-5AA5-1E4E-A242-EB7A20DDA40B}"/>
              </a:ext>
            </a:extLst>
          </p:cNvPr>
          <p:cNvSpPr>
            <a:spLocks noChangeArrowheads="1"/>
          </p:cNvSpPr>
          <p:nvPr/>
        </p:nvSpPr>
        <p:spPr bwMode="auto">
          <a:xfrm>
            <a:off x="6889531" y="414633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80897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4C750-E58A-A84B-A358-4DD7ABA89416}"/>
              </a:ext>
            </a:extLst>
          </p:cNvPr>
          <p:cNvSpPr>
            <a:spLocks noGrp="1"/>
          </p:cNvSpPr>
          <p:nvPr>
            <p:ph type="title"/>
          </p:nvPr>
        </p:nvSpPr>
        <p:spPr/>
        <p:txBody>
          <a:bodyPr/>
          <a:lstStyle/>
          <a:p>
            <a:r>
              <a:rPr lang="en-US" b="1" dirty="0">
                <a:solidFill>
                  <a:schemeClr val="tx1"/>
                </a:solidFill>
              </a:rPr>
              <a:t>10. Service</a:t>
            </a:r>
            <a:br>
              <a:rPr lang="en-US" dirty="0"/>
            </a:br>
            <a:endParaRPr lang="en-US" dirty="0"/>
          </a:p>
        </p:txBody>
      </p:sp>
      <p:sp>
        <p:nvSpPr>
          <p:cNvPr id="3" name="Content Placeholder 2">
            <a:extLst>
              <a:ext uri="{FF2B5EF4-FFF2-40B4-BE49-F238E27FC236}">
                <a16:creationId xmlns:a16="http://schemas.microsoft.com/office/drawing/2014/main" id="{A1BD7982-C397-9247-9FC8-5A937A03EFD6}"/>
              </a:ext>
            </a:extLst>
          </p:cNvPr>
          <p:cNvSpPr>
            <a:spLocks noGrp="1"/>
          </p:cNvSpPr>
          <p:nvPr>
            <p:ph idx="1"/>
          </p:nvPr>
        </p:nvSpPr>
        <p:spPr>
          <a:xfrm>
            <a:off x="677334" y="1676400"/>
            <a:ext cx="8923866" cy="4648200"/>
          </a:xfrm>
        </p:spPr>
        <p:txBody>
          <a:bodyPr>
            <a:normAutofit/>
          </a:bodyPr>
          <a:lstStyle/>
          <a:p>
            <a:pPr>
              <a:lnSpc>
                <a:spcPct val="150000"/>
              </a:lnSpc>
            </a:pPr>
            <a:r>
              <a:rPr lang="en-US" sz="2000" dirty="0">
                <a:solidFill>
                  <a:schemeClr val="tx1"/>
                </a:solidFill>
              </a:rPr>
              <a:t>The OA group is the basic building block of the Program, where members first learn about, then start giving service. </a:t>
            </a:r>
          </a:p>
          <a:p>
            <a:pPr>
              <a:lnSpc>
                <a:spcPct val="150000"/>
              </a:lnSpc>
            </a:pPr>
            <a:r>
              <a:rPr lang="en-US" sz="2000" dirty="0">
                <a:solidFill>
                  <a:schemeClr val="tx1"/>
                </a:solidFill>
              </a:rPr>
              <a:t>In person service provides greater accountability for commitments made. </a:t>
            </a:r>
          </a:p>
          <a:p>
            <a:pPr>
              <a:lnSpc>
                <a:spcPct val="150000"/>
              </a:lnSpc>
            </a:pPr>
            <a:r>
              <a:rPr lang="en-US" sz="2000" dirty="0">
                <a:solidFill>
                  <a:schemeClr val="tx1"/>
                </a:solidFill>
              </a:rPr>
              <a:t>Members can be approached one-on-one to do service. </a:t>
            </a:r>
          </a:p>
          <a:p>
            <a:pPr>
              <a:lnSpc>
                <a:spcPct val="150000"/>
              </a:lnSpc>
            </a:pPr>
            <a:r>
              <a:rPr lang="en-US" sz="2000" dirty="0">
                <a:solidFill>
                  <a:schemeClr val="tx1"/>
                </a:solidFill>
              </a:rPr>
              <a:t>It is through the combined efforts of the group, and individual service of each member, that OA continues.  </a:t>
            </a:r>
          </a:p>
          <a:p>
            <a:pPr>
              <a:lnSpc>
                <a:spcPct val="150000"/>
              </a:lnSpc>
            </a:pPr>
            <a:r>
              <a:rPr lang="en-US" sz="2000" dirty="0">
                <a:solidFill>
                  <a:schemeClr val="tx1"/>
                </a:solidFill>
              </a:rPr>
              <a:t>Attending a face-to-face meeting provides several opportunities to do fundamental service.</a:t>
            </a:r>
          </a:p>
          <a:p>
            <a:endParaRPr lang="en-US" dirty="0"/>
          </a:p>
        </p:txBody>
      </p:sp>
    </p:spTree>
    <p:extLst>
      <p:ext uri="{BB962C8B-B14F-4D97-AF65-F5344CB8AC3E}">
        <p14:creationId xmlns:p14="http://schemas.microsoft.com/office/powerpoint/2010/main" val="2540395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FD077-9A58-F946-99AB-D5C4746A0952}"/>
              </a:ext>
            </a:extLst>
          </p:cNvPr>
          <p:cNvSpPr>
            <a:spLocks noGrp="1"/>
          </p:cNvSpPr>
          <p:nvPr>
            <p:ph type="title"/>
          </p:nvPr>
        </p:nvSpPr>
        <p:spPr/>
        <p:txBody>
          <a:bodyPr/>
          <a:lstStyle/>
          <a:p>
            <a:r>
              <a:rPr lang="en-US" b="1" dirty="0">
                <a:solidFill>
                  <a:schemeClr val="tx1"/>
                </a:solidFill>
              </a:rPr>
              <a:t>11. Commitment</a:t>
            </a:r>
            <a:br>
              <a:rPr lang="en-US" dirty="0"/>
            </a:br>
            <a:endParaRPr lang="en-US" dirty="0"/>
          </a:p>
        </p:txBody>
      </p:sp>
      <p:sp>
        <p:nvSpPr>
          <p:cNvPr id="3" name="Content Placeholder 2">
            <a:extLst>
              <a:ext uri="{FF2B5EF4-FFF2-40B4-BE49-F238E27FC236}">
                <a16:creationId xmlns:a16="http://schemas.microsoft.com/office/drawing/2014/main" id="{2C10ACEB-B166-9449-957E-626BEA7D6D89}"/>
              </a:ext>
            </a:extLst>
          </p:cNvPr>
          <p:cNvSpPr>
            <a:spLocks noGrp="1"/>
          </p:cNvSpPr>
          <p:nvPr>
            <p:ph idx="1"/>
          </p:nvPr>
        </p:nvSpPr>
        <p:spPr>
          <a:xfrm>
            <a:off x="677334" y="1638300"/>
            <a:ext cx="9127066" cy="4610100"/>
          </a:xfrm>
        </p:spPr>
        <p:txBody>
          <a:bodyPr>
            <a:normAutofit/>
          </a:bodyPr>
          <a:lstStyle/>
          <a:p>
            <a:pPr>
              <a:lnSpc>
                <a:spcPct val="150000"/>
              </a:lnSpc>
            </a:pPr>
            <a:r>
              <a:rPr lang="en-US" sz="2000" dirty="0">
                <a:solidFill>
                  <a:schemeClr val="tx1"/>
                </a:solidFill>
              </a:rPr>
              <a:t>Being willing to go to any length for recovery is a commitment to take action. Showing up to an in-person meeting demonstrates willingness. </a:t>
            </a:r>
          </a:p>
          <a:p>
            <a:pPr>
              <a:lnSpc>
                <a:spcPct val="150000"/>
              </a:lnSpc>
            </a:pPr>
            <a:r>
              <a:rPr lang="en-US" sz="2000" dirty="0">
                <a:solidFill>
                  <a:schemeClr val="tx1"/>
                </a:solidFill>
              </a:rPr>
              <a:t>It takes some effort to attend an in-person meeting, but there are many recovery benefits.  </a:t>
            </a:r>
          </a:p>
          <a:p>
            <a:pPr>
              <a:lnSpc>
                <a:spcPct val="150000"/>
              </a:lnSpc>
            </a:pPr>
            <a:r>
              <a:rPr lang="en-US" sz="2000" dirty="0">
                <a:solidFill>
                  <a:schemeClr val="tx1"/>
                </a:solidFill>
              </a:rPr>
              <a:t>Going to a face-to-face meeting reinforces our commitment to our own recovery.</a:t>
            </a:r>
          </a:p>
          <a:p>
            <a:endParaRPr lang="en-US" dirty="0"/>
          </a:p>
        </p:txBody>
      </p:sp>
    </p:spTree>
    <p:extLst>
      <p:ext uri="{BB962C8B-B14F-4D97-AF65-F5344CB8AC3E}">
        <p14:creationId xmlns:p14="http://schemas.microsoft.com/office/powerpoint/2010/main" val="779102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008FF-ACCA-AF43-A709-82AA562891DF}"/>
              </a:ext>
            </a:extLst>
          </p:cNvPr>
          <p:cNvSpPr>
            <a:spLocks noGrp="1"/>
          </p:cNvSpPr>
          <p:nvPr>
            <p:ph type="title"/>
          </p:nvPr>
        </p:nvSpPr>
        <p:spPr>
          <a:xfrm>
            <a:off x="677334" y="609600"/>
            <a:ext cx="5513916" cy="1320800"/>
          </a:xfrm>
        </p:spPr>
        <p:txBody>
          <a:bodyPr/>
          <a:lstStyle/>
          <a:p>
            <a:r>
              <a:rPr lang="en-US" b="1" dirty="0">
                <a:solidFill>
                  <a:schemeClr val="tx1"/>
                </a:solidFill>
              </a:rPr>
              <a:t>12. Seventh Tradition</a:t>
            </a:r>
            <a:br>
              <a:rPr lang="en-US" dirty="0"/>
            </a:br>
            <a:endParaRPr lang="en-US" dirty="0"/>
          </a:p>
        </p:txBody>
      </p:sp>
      <p:sp>
        <p:nvSpPr>
          <p:cNvPr id="3" name="Content Placeholder 2">
            <a:extLst>
              <a:ext uri="{FF2B5EF4-FFF2-40B4-BE49-F238E27FC236}">
                <a16:creationId xmlns:a16="http://schemas.microsoft.com/office/drawing/2014/main" id="{D1BC7EF0-F8EC-D24E-8756-FAFFF48EA988}"/>
              </a:ext>
            </a:extLst>
          </p:cNvPr>
          <p:cNvSpPr>
            <a:spLocks noGrp="1"/>
          </p:cNvSpPr>
          <p:nvPr>
            <p:ph idx="1"/>
          </p:nvPr>
        </p:nvSpPr>
        <p:spPr>
          <a:xfrm>
            <a:off x="677334" y="1733550"/>
            <a:ext cx="9368366" cy="4705349"/>
          </a:xfrm>
        </p:spPr>
        <p:txBody>
          <a:bodyPr>
            <a:normAutofit/>
          </a:bodyPr>
          <a:lstStyle/>
          <a:p>
            <a:pPr>
              <a:lnSpc>
                <a:spcPct val="150000"/>
              </a:lnSpc>
            </a:pPr>
            <a:r>
              <a:rPr lang="en-US" sz="2000" dirty="0">
                <a:solidFill>
                  <a:schemeClr val="tx1"/>
                </a:solidFill>
              </a:rPr>
              <a:t>The Seventh Tradition states “Every OA group ought to be fully self-supporting, declining outside contributions.”  </a:t>
            </a:r>
          </a:p>
          <a:p>
            <a:pPr>
              <a:lnSpc>
                <a:spcPct val="150000"/>
              </a:lnSpc>
            </a:pPr>
            <a:r>
              <a:rPr lang="en-US" sz="2000" dirty="0">
                <a:solidFill>
                  <a:schemeClr val="tx1"/>
                </a:solidFill>
              </a:rPr>
              <a:t>Members find it easier to donate in person.</a:t>
            </a:r>
          </a:p>
          <a:p>
            <a:pPr>
              <a:lnSpc>
                <a:spcPct val="150000"/>
              </a:lnSpc>
            </a:pPr>
            <a:r>
              <a:rPr lang="en-US" sz="2000" dirty="0">
                <a:solidFill>
                  <a:schemeClr val="tx1"/>
                </a:solidFill>
              </a:rPr>
              <a:t>Contributions support the needs of the local meeting and also support OA’s regional and global outreach.</a:t>
            </a:r>
          </a:p>
          <a:p>
            <a:pPr>
              <a:lnSpc>
                <a:spcPct val="150000"/>
              </a:lnSpc>
            </a:pPr>
            <a:r>
              <a:rPr lang="en-US" sz="2000" dirty="0">
                <a:solidFill>
                  <a:schemeClr val="tx1"/>
                </a:solidFill>
              </a:rPr>
              <a:t>The Seventh Tradition provides finances for support, resources and events so OA members around the world can continue to share their experience, strength and hope in the OA program.</a:t>
            </a:r>
          </a:p>
          <a:p>
            <a:endParaRPr lang="en-US" dirty="0"/>
          </a:p>
        </p:txBody>
      </p:sp>
    </p:spTree>
    <p:extLst>
      <p:ext uri="{BB962C8B-B14F-4D97-AF65-F5344CB8AC3E}">
        <p14:creationId xmlns:p14="http://schemas.microsoft.com/office/powerpoint/2010/main" val="459491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05BFA-0B6D-1B41-B5A3-7D19141CD35F}"/>
              </a:ext>
            </a:extLst>
          </p:cNvPr>
          <p:cNvSpPr>
            <a:spLocks noGrp="1"/>
          </p:cNvSpPr>
          <p:nvPr>
            <p:ph type="title"/>
          </p:nvPr>
        </p:nvSpPr>
        <p:spPr/>
        <p:txBody>
          <a:bodyPr>
            <a:normAutofit/>
          </a:bodyPr>
          <a:lstStyle/>
          <a:p>
            <a:r>
              <a:rPr lang="en-US" sz="4800" dirty="0">
                <a:solidFill>
                  <a:schemeClr val="tx1"/>
                </a:solidFill>
              </a:rPr>
              <a:t>Questions + Answers</a:t>
            </a:r>
          </a:p>
        </p:txBody>
      </p:sp>
      <p:sp>
        <p:nvSpPr>
          <p:cNvPr id="3" name="Content Placeholder 2">
            <a:extLst>
              <a:ext uri="{FF2B5EF4-FFF2-40B4-BE49-F238E27FC236}">
                <a16:creationId xmlns:a16="http://schemas.microsoft.com/office/drawing/2014/main" id="{558D5700-5564-E241-83BD-2C861742391E}"/>
              </a:ext>
            </a:extLst>
          </p:cNvPr>
          <p:cNvSpPr>
            <a:spLocks noGrp="1"/>
          </p:cNvSpPr>
          <p:nvPr>
            <p:ph idx="1"/>
          </p:nvPr>
        </p:nvSpPr>
        <p:spPr/>
        <p:txBody>
          <a:bodyPr/>
          <a:lstStyle/>
          <a:p>
            <a:pPr marL="457200" lvl="1" indent="0" algn="ctr">
              <a:buNone/>
            </a:pPr>
            <a:endParaRPr lang="en-US" sz="2400" dirty="0"/>
          </a:p>
          <a:p>
            <a:pPr marL="0" indent="0" algn="ctr">
              <a:buNone/>
            </a:pPr>
            <a:endParaRPr lang="en-US" sz="2400" dirty="0"/>
          </a:p>
          <a:p>
            <a:pPr algn="ctr"/>
            <a:r>
              <a:rPr lang="en-US" sz="4400" dirty="0"/>
              <a:t>Questions – via chat</a:t>
            </a:r>
          </a:p>
          <a:p>
            <a:pPr algn="ctr"/>
            <a:endParaRPr lang="en-US" sz="4400" dirty="0"/>
          </a:p>
          <a:p>
            <a:pPr marL="0" indent="0" algn="ctr">
              <a:buNone/>
            </a:pPr>
            <a:r>
              <a:rPr lang="en-US" sz="3600" dirty="0"/>
              <a:t>(general or to a specific speaker)</a:t>
            </a:r>
          </a:p>
          <a:p>
            <a:pPr marL="0" indent="0" algn="ctr">
              <a:buNone/>
            </a:pPr>
            <a:endParaRPr lang="en-US" sz="4400" dirty="0"/>
          </a:p>
          <a:p>
            <a:pPr marL="0" indent="0" algn="ctr">
              <a:buNone/>
            </a:pPr>
            <a:endParaRPr lang="en-US" sz="2400" dirty="0"/>
          </a:p>
          <a:p>
            <a:pPr algn="ctr"/>
            <a:endParaRPr lang="en-US" sz="2400" dirty="0"/>
          </a:p>
          <a:p>
            <a:pPr algn="ctr"/>
            <a:endParaRPr lang="en-US" sz="2400" dirty="0"/>
          </a:p>
          <a:p>
            <a:pPr algn="ctr"/>
            <a:endParaRPr lang="en-US" sz="2400" dirty="0"/>
          </a:p>
          <a:p>
            <a:endParaRPr lang="en-US" dirty="0"/>
          </a:p>
        </p:txBody>
      </p:sp>
    </p:spTree>
    <p:extLst>
      <p:ext uri="{BB962C8B-B14F-4D97-AF65-F5344CB8AC3E}">
        <p14:creationId xmlns:p14="http://schemas.microsoft.com/office/powerpoint/2010/main" val="427036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D4D5C-5562-D54F-AE72-C145D807D75B}"/>
              </a:ext>
            </a:extLst>
          </p:cNvPr>
          <p:cNvSpPr>
            <a:spLocks noGrp="1"/>
          </p:cNvSpPr>
          <p:nvPr>
            <p:ph type="title"/>
          </p:nvPr>
        </p:nvSpPr>
        <p:spPr/>
        <p:txBody>
          <a:bodyPr/>
          <a:lstStyle/>
          <a:p>
            <a:r>
              <a:rPr lang="en-US" sz="3600" dirty="0">
                <a:solidFill>
                  <a:schemeClr val="tx1"/>
                </a:solidFill>
              </a:rPr>
              <a:t>SEVENTH TRADITION </a:t>
            </a:r>
            <a:br>
              <a:rPr lang="en-US" sz="3600" dirty="0"/>
            </a:br>
            <a:endParaRPr lang="en-US" dirty="0"/>
          </a:p>
        </p:txBody>
      </p:sp>
      <p:sp>
        <p:nvSpPr>
          <p:cNvPr id="3" name="Content Placeholder 2">
            <a:extLst>
              <a:ext uri="{FF2B5EF4-FFF2-40B4-BE49-F238E27FC236}">
                <a16:creationId xmlns:a16="http://schemas.microsoft.com/office/drawing/2014/main" id="{A8376A1D-B1C8-084D-B613-F55B6802D867}"/>
              </a:ext>
            </a:extLst>
          </p:cNvPr>
          <p:cNvSpPr>
            <a:spLocks noGrp="1"/>
          </p:cNvSpPr>
          <p:nvPr>
            <p:ph idx="1"/>
          </p:nvPr>
        </p:nvSpPr>
        <p:spPr>
          <a:xfrm>
            <a:off x="677334" y="1685925"/>
            <a:ext cx="8596668" cy="4686300"/>
          </a:xfrm>
        </p:spPr>
        <p:txBody>
          <a:bodyPr>
            <a:normAutofit fontScale="92500" lnSpcReduction="10000"/>
          </a:bodyPr>
          <a:lstStyle/>
          <a:p>
            <a:pPr marL="0" indent="0">
              <a:buNone/>
            </a:pPr>
            <a:r>
              <a:rPr lang="en-US" dirty="0"/>
              <a:t> </a:t>
            </a:r>
          </a:p>
          <a:p>
            <a:pPr marL="0" indent="0" algn="ctr">
              <a:buNone/>
            </a:pPr>
            <a:r>
              <a:rPr lang="en-US" sz="2400" dirty="0">
                <a:solidFill>
                  <a:schemeClr val="tx1"/>
                </a:solidFill>
              </a:rPr>
              <a:t>Our 7</a:t>
            </a:r>
            <a:r>
              <a:rPr lang="en-US" sz="2400" baseline="30000" dirty="0">
                <a:solidFill>
                  <a:schemeClr val="tx1"/>
                </a:solidFill>
              </a:rPr>
              <a:t>th</a:t>
            </a:r>
            <a:r>
              <a:rPr lang="en-US" sz="2400" dirty="0">
                <a:solidFill>
                  <a:schemeClr val="tx1"/>
                </a:solidFill>
              </a:rPr>
              <a:t> Tradition states that OA is fully self-supporting, accepting contributions only from its members. While no fees or dues will ever be required for membership, OA needs help to keep its rooms open, provide opportunities for fellowship, and spread its message to those still suffering.</a:t>
            </a:r>
          </a:p>
          <a:p>
            <a:pPr marL="0" indent="0" algn="ctr">
              <a:buNone/>
            </a:pPr>
            <a:r>
              <a:rPr lang="en-US" sz="2000" dirty="0">
                <a:solidFill>
                  <a:schemeClr val="tx1"/>
                </a:solidFill>
              </a:rPr>
              <a:t> </a:t>
            </a:r>
          </a:p>
          <a:p>
            <a:pPr marL="0" indent="0" algn="ctr">
              <a:buNone/>
            </a:pPr>
            <a:r>
              <a:rPr lang="en-US" sz="2000" dirty="0">
                <a:solidFill>
                  <a:schemeClr val="tx1"/>
                </a:solidFill>
              </a:rPr>
              <a:t>Please consider accessing the (your IG name here) website at:</a:t>
            </a:r>
          </a:p>
          <a:p>
            <a:pPr marL="0" indent="0" algn="ctr">
              <a:buNone/>
            </a:pPr>
            <a:r>
              <a:rPr lang="en-US" sz="2000" dirty="0">
                <a:solidFill>
                  <a:schemeClr val="tx1"/>
                </a:solidFill>
              </a:rPr>
              <a:t>(Your website address here)</a:t>
            </a:r>
          </a:p>
          <a:p>
            <a:pPr marL="0" indent="0" algn="ctr">
              <a:buNone/>
            </a:pPr>
            <a:r>
              <a:rPr lang="en-US" sz="2000" dirty="0">
                <a:solidFill>
                  <a:schemeClr val="tx1"/>
                </a:solidFill>
              </a:rPr>
              <a:t>to make your 7</a:t>
            </a:r>
            <a:r>
              <a:rPr lang="en-US" sz="2000" baseline="30000" dirty="0">
                <a:solidFill>
                  <a:schemeClr val="tx1"/>
                </a:solidFill>
              </a:rPr>
              <a:t>th</a:t>
            </a:r>
            <a:r>
              <a:rPr lang="en-US" sz="2000" dirty="0">
                <a:solidFill>
                  <a:schemeClr val="tx1"/>
                </a:solidFill>
              </a:rPr>
              <a:t> Tradition donation</a:t>
            </a:r>
          </a:p>
          <a:p>
            <a:pPr marL="0" indent="0" algn="ctr">
              <a:buNone/>
            </a:pPr>
            <a:r>
              <a:rPr lang="en-US" sz="2000" dirty="0">
                <a:solidFill>
                  <a:schemeClr val="tx1"/>
                </a:solidFill>
              </a:rPr>
              <a:t>It is safe and easy </a:t>
            </a:r>
          </a:p>
          <a:p>
            <a:pPr marL="0" indent="0" algn="ctr">
              <a:buNone/>
            </a:pPr>
            <a:r>
              <a:rPr lang="en-US" sz="2000" dirty="0">
                <a:solidFill>
                  <a:schemeClr val="tx1"/>
                </a:solidFill>
              </a:rPr>
              <a:t>PayPal may also be an option</a:t>
            </a:r>
          </a:p>
          <a:p>
            <a:pPr marL="0" indent="0" algn="ctr">
              <a:buNone/>
            </a:pPr>
            <a:r>
              <a:rPr lang="en-US" sz="1400" i="1" dirty="0">
                <a:solidFill>
                  <a:schemeClr val="tx1"/>
                </a:solidFill>
              </a:rPr>
              <a:t>(A donation of $5.00 for each meeting attended is suggested)</a:t>
            </a:r>
            <a:endParaRPr lang="en-US" sz="1400" dirty="0">
              <a:solidFill>
                <a:schemeClr val="tx1"/>
              </a:solidFill>
            </a:endParaRPr>
          </a:p>
          <a:p>
            <a:pPr marL="0" indent="0" algn="ctr">
              <a:buNone/>
            </a:pPr>
            <a:endParaRPr lang="en-US" sz="2000" dirty="0"/>
          </a:p>
          <a:p>
            <a:pPr algn="ctr"/>
            <a:endParaRPr lang="en-US" dirty="0"/>
          </a:p>
        </p:txBody>
      </p:sp>
    </p:spTree>
    <p:extLst>
      <p:ext uri="{BB962C8B-B14F-4D97-AF65-F5344CB8AC3E}">
        <p14:creationId xmlns:p14="http://schemas.microsoft.com/office/powerpoint/2010/main" val="1926544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61CFFC-2146-740A-2343-9C1DDB4D4883}"/>
              </a:ext>
            </a:extLst>
          </p:cNvPr>
          <p:cNvSpPr txBox="1"/>
          <p:nvPr/>
        </p:nvSpPr>
        <p:spPr>
          <a:xfrm>
            <a:off x="390526" y="1771946"/>
            <a:ext cx="9210674" cy="3354765"/>
          </a:xfrm>
          <a:prstGeom prst="rect">
            <a:avLst/>
          </a:prstGeom>
          <a:noFill/>
        </p:spPr>
        <p:txBody>
          <a:bodyPr wrap="square">
            <a:spAutoFit/>
          </a:bodyPr>
          <a:lstStyle/>
          <a:p>
            <a:pPr algn="ctr"/>
            <a:r>
              <a:rPr lang="en-US" sz="3200" b="1" dirty="0"/>
              <a:t>OA RESPONSIBILITY PLEDGE</a:t>
            </a:r>
          </a:p>
          <a:p>
            <a:pPr algn="ctr"/>
            <a:endParaRPr lang="en-US" sz="2000" dirty="0"/>
          </a:p>
          <a:p>
            <a:pPr marL="0" indent="0" algn="ctr">
              <a:buNone/>
            </a:pPr>
            <a:r>
              <a:rPr lang="en-US" sz="2000" dirty="0"/>
              <a:t>Always to extend the hand and heart of OA to all who share my compulsion; </a:t>
            </a:r>
          </a:p>
          <a:p>
            <a:pPr marL="0" indent="0" algn="ctr">
              <a:buNone/>
            </a:pPr>
            <a:r>
              <a:rPr lang="en-US" sz="2000" dirty="0"/>
              <a:t>for this I am responsible. </a:t>
            </a:r>
          </a:p>
          <a:p>
            <a:pPr marL="0" indent="0" algn="ctr">
              <a:buNone/>
            </a:pPr>
            <a:endParaRPr lang="en-US" sz="2000" dirty="0"/>
          </a:p>
          <a:p>
            <a:pPr marL="0" indent="0" algn="ctr">
              <a:buNone/>
            </a:pPr>
            <a:endParaRPr lang="en-US" sz="2000" dirty="0"/>
          </a:p>
          <a:p>
            <a:pPr marL="0" indent="0" algn="ctr">
              <a:buNone/>
            </a:pPr>
            <a:endParaRPr lang="en-US" sz="2000" dirty="0"/>
          </a:p>
          <a:p>
            <a:pPr marL="0" indent="0" algn="ctr">
              <a:buNone/>
            </a:pPr>
            <a:r>
              <a:rPr lang="en-US" sz="2000" dirty="0"/>
              <a:t>We gratefully follow in the footsteps of many others who have walked this way before us, and we are gratified to be making footprints of our own for others to follow.</a:t>
            </a:r>
          </a:p>
        </p:txBody>
      </p:sp>
    </p:spTree>
    <p:extLst>
      <p:ext uri="{BB962C8B-B14F-4D97-AF65-F5344CB8AC3E}">
        <p14:creationId xmlns:p14="http://schemas.microsoft.com/office/powerpoint/2010/main" val="477221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21741580-E888-B3A6-4A16-3DD4E6E2787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62125" y="2160588"/>
            <a:ext cx="5944494" cy="422492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22A1EDA-985C-061E-EFB5-C6F3A09C67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338" y="723899"/>
            <a:ext cx="8339137" cy="5661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2779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2620D-AED4-C44B-829F-4AC4A8070D10}"/>
              </a:ext>
            </a:extLst>
          </p:cNvPr>
          <p:cNvSpPr>
            <a:spLocks noGrp="1"/>
          </p:cNvSpPr>
          <p:nvPr>
            <p:ph type="title"/>
          </p:nvPr>
        </p:nvSpPr>
        <p:spPr>
          <a:xfrm>
            <a:off x="677334" y="609600"/>
            <a:ext cx="8596668" cy="998483"/>
          </a:xfrm>
        </p:spPr>
        <p:txBody>
          <a:bodyPr>
            <a:normAutofit/>
          </a:bodyPr>
          <a:lstStyle/>
          <a:p>
            <a:pPr algn="ctr"/>
            <a:r>
              <a:rPr lang="en-US" sz="4000" dirty="0">
                <a:solidFill>
                  <a:schemeClr val="tx1"/>
                </a:solidFill>
              </a:rPr>
              <a:t>Benefits of Face-To-Face Meetings</a:t>
            </a:r>
          </a:p>
        </p:txBody>
      </p:sp>
      <p:sp>
        <p:nvSpPr>
          <p:cNvPr id="3" name="Content Placeholder 2">
            <a:extLst>
              <a:ext uri="{FF2B5EF4-FFF2-40B4-BE49-F238E27FC236}">
                <a16:creationId xmlns:a16="http://schemas.microsoft.com/office/drawing/2014/main" id="{F7A38C36-98E7-7748-B69A-FBBD878FED7F}"/>
              </a:ext>
            </a:extLst>
          </p:cNvPr>
          <p:cNvSpPr>
            <a:spLocks noGrp="1"/>
          </p:cNvSpPr>
          <p:nvPr>
            <p:ph idx="1"/>
          </p:nvPr>
        </p:nvSpPr>
        <p:spPr>
          <a:xfrm>
            <a:off x="571081" y="1608083"/>
            <a:ext cx="9034225" cy="5060731"/>
          </a:xfrm>
        </p:spPr>
        <p:txBody>
          <a:bodyPr>
            <a:normAutofit/>
          </a:bodyPr>
          <a:lstStyle/>
          <a:p>
            <a:r>
              <a:rPr lang="en-US" dirty="0">
                <a:solidFill>
                  <a:schemeClr val="tx1"/>
                </a:solidFill>
                <a:latin typeface="+mj-lt"/>
              </a:rPr>
              <a:t>Overeaters Anonymous (OA) is a community of people who, through shared experience strength and hope, are recovering from an unhealthy relationship with food. One of OA’s most important attributes is the mutual support the program is able to provide.</a:t>
            </a:r>
            <a:r>
              <a:rPr lang="en-US" sz="1800" dirty="0">
                <a:solidFill>
                  <a:srgbClr val="000000"/>
                </a:solidFill>
                <a:effectLst/>
                <a:latin typeface="+mj-lt"/>
                <a:ea typeface="Times New Roman" panose="02020603050405020304" pitchFamily="18" charset="0"/>
              </a:rPr>
              <a:t> Meeting in-person helps people feel valued and gives them a chance to contribute to the group. T</a:t>
            </a:r>
            <a:r>
              <a:rPr lang="en-US" dirty="0">
                <a:solidFill>
                  <a:schemeClr val="tx1"/>
                </a:solidFill>
                <a:latin typeface="+mj-lt"/>
              </a:rPr>
              <a:t>here is simply no substitute for meeting face-to-face.</a:t>
            </a:r>
          </a:p>
          <a:p>
            <a:pPr marL="0" indent="0">
              <a:buNone/>
            </a:pPr>
            <a:endParaRPr lang="en-US" dirty="0">
              <a:solidFill>
                <a:schemeClr val="tx1"/>
              </a:solidFill>
            </a:endParaRPr>
          </a:p>
          <a:p>
            <a:r>
              <a:rPr lang="en-US" dirty="0">
                <a:solidFill>
                  <a:schemeClr val="tx1"/>
                </a:solidFill>
              </a:rPr>
              <a:t>Our program is built on face-to-face interaction:</a:t>
            </a:r>
          </a:p>
          <a:p>
            <a:pPr marL="0" indent="0">
              <a:buNone/>
            </a:pPr>
            <a:r>
              <a:rPr lang="en-US" i="1" dirty="0">
                <a:solidFill>
                  <a:schemeClr val="tx1"/>
                </a:solidFill>
              </a:rPr>
              <a:t>“Seeing much of each other, scarce an evening passed that someone’s home did not shelter a little gathering of men and women, happy in their release, and constantly thinking how they might present their discovery to some newcomer. In addition to these casual get-togethers, it became customary to set apart one night a week for a meeting to be attended by anyone or everyone interested in a spiritual way of life. Aside from fellowship and sociability, the prime objective was to provide a time and place where new people might bring their problems.” (Alcoholics Anonymous p159).</a:t>
            </a:r>
            <a:endParaRPr lang="en-US" dirty="0">
              <a:solidFill>
                <a:schemeClr val="tx1"/>
              </a:solidFill>
            </a:endParaRPr>
          </a:p>
          <a:p>
            <a:endParaRPr lang="en-US" dirty="0"/>
          </a:p>
        </p:txBody>
      </p:sp>
    </p:spTree>
    <p:extLst>
      <p:ext uri="{BB962C8B-B14F-4D97-AF65-F5344CB8AC3E}">
        <p14:creationId xmlns:p14="http://schemas.microsoft.com/office/powerpoint/2010/main" val="1581916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1E0A4-5026-FC4A-BA60-2A693E384E7D}"/>
              </a:ext>
            </a:extLst>
          </p:cNvPr>
          <p:cNvSpPr>
            <a:spLocks noGrp="1"/>
          </p:cNvSpPr>
          <p:nvPr>
            <p:ph type="title"/>
          </p:nvPr>
        </p:nvSpPr>
        <p:spPr>
          <a:xfrm>
            <a:off x="677333" y="373117"/>
            <a:ext cx="9421259" cy="6295696"/>
          </a:xfrm>
        </p:spPr>
        <p:txBody>
          <a:bodyPr>
            <a:normAutofit/>
          </a:bodyPr>
          <a:lstStyle/>
          <a:p>
            <a:pPr algn="ctr"/>
            <a:r>
              <a:rPr lang="en-US" dirty="0">
                <a:solidFill>
                  <a:schemeClr val="tx1"/>
                </a:solidFill>
              </a:rPr>
              <a:t>Benefits of face-to-face meetings:</a:t>
            </a:r>
            <a:br>
              <a:rPr lang="en-US" dirty="0">
                <a:solidFill>
                  <a:schemeClr val="tx1"/>
                </a:solidFill>
              </a:rPr>
            </a:br>
            <a:r>
              <a:rPr lang="en-US" sz="1200" dirty="0"/>
              <a:t> </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6C1855BD-6852-4A40-BE2C-0FF83EBABF76}"/>
              </a:ext>
            </a:extLst>
          </p:cNvPr>
          <p:cNvSpPr>
            <a:spLocks noGrp="1"/>
          </p:cNvSpPr>
          <p:nvPr>
            <p:ph idx="1"/>
          </p:nvPr>
        </p:nvSpPr>
        <p:spPr>
          <a:xfrm>
            <a:off x="677334" y="1268765"/>
            <a:ext cx="9421258" cy="5400048"/>
          </a:xfrm>
        </p:spPr>
        <p:txBody>
          <a:bodyPr>
            <a:noAutofit/>
          </a:bodyPr>
          <a:lstStyle/>
          <a:p>
            <a:pPr marL="0" indent="0">
              <a:lnSpc>
                <a:spcPct val="150000"/>
              </a:lnSpc>
              <a:buNone/>
            </a:pPr>
            <a:r>
              <a:rPr lang="en-US" dirty="0">
                <a:solidFill>
                  <a:schemeClr val="tx1"/>
                </a:solidFill>
              </a:rPr>
              <a:t>1. </a:t>
            </a:r>
            <a:r>
              <a:rPr lang="en-US" b="1" dirty="0">
                <a:solidFill>
                  <a:schemeClr val="tx1"/>
                </a:solidFill>
              </a:rPr>
              <a:t>Connection</a:t>
            </a:r>
            <a:r>
              <a:rPr lang="en-US" dirty="0">
                <a:solidFill>
                  <a:schemeClr val="tx1"/>
                </a:solidFill>
              </a:rPr>
              <a:t> – helps resist isolation tendencies and comforts loneliness</a:t>
            </a:r>
            <a:br>
              <a:rPr lang="en-US" dirty="0">
                <a:solidFill>
                  <a:schemeClr val="tx1"/>
                </a:solidFill>
              </a:rPr>
            </a:br>
            <a:r>
              <a:rPr lang="en-US" dirty="0">
                <a:solidFill>
                  <a:schemeClr val="tx1"/>
                </a:solidFill>
              </a:rPr>
              <a:t>2. </a:t>
            </a:r>
            <a:r>
              <a:rPr lang="en-US" b="1" dirty="0">
                <a:solidFill>
                  <a:schemeClr val="tx1"/>
                </a:solidFill>
              </a:rPr>
              <a:t>Physical presence</a:t>
            </a:r>
            <a:r>
              <a:rPr lang="en-US" dirty="0">
                <a:solidFill>
                  <a:schemeClr val="tx1"/>
                </a:solidFill>
              </a:rPr>
              <a:t> – allows for holding hands, hugs, handshakes, etc.</a:t>
            </a:r>
            <a:br>
              <a:rPr lang="en-US" dirty="0">
                <a:solidFill>
                  <a:schemeClr val="tx1"/>
                </a:solidFill>
              </a:rPr>
            </a:br>
            <a:r>
              <a:rPr lang="en-US" dirty="0">
                <a:solidFill>
                  <a:schemeClr val="tx1"/>
                </a:solidFill>
              </a:rPr>
              <a:t>3. </a:t>
            </a:r>
            <a:r>
              <a:rPr lang="en-US" b="1" dirty="0">
                <a:solidFill>
                  <a:schemeClr val="tx1"/>
                </a:solidFill>
              </a:rPr>
              <a:t>Emotional support</a:t>
            </a:r>
            <a:r>
              <a:rPr lang="en-US" dirty="0">
                <a:solidFill>
                  <a:schemeClr val="tx1"/>
                </a:solidFill>
              </a:rPr>
              <a:t> – strong personal support for depression or hopelessness</a:t>
            </a:r>
            <a:br>
              <a:rPr lang="en-US" dirty="0">
                <a:solidFill>
                  <a:schemeClr val="tx1"/>
                </a:solidFill>
              </a:rPr>
            </a:br>
            <a:r>
              <a:rPr lang="en-US" dirty="0">
                <a:solidFill>
                  <a:schemeClr val="tx1"/>
                </a:solidFill>
              </a:rPr>
              <a:t>4. </a:t>
            </a:r>
            <a:r>
              <a:rPr lang="en-US" b="1" dirty="0">
                <a:solidFill>
                  <a:schemeClr val="tx1"/>
                </a:solidFill>
              </a:rPr>
              <a:t>Trust and Safety</a:t>
            </a:r>
            <a:r>
              <a:rPr lang="en-US" dirty="0">
                <a:solidFill>
                  <a:schemeClr val="tx1"/>
                </a:solidFill>
              </a:rPr>
              <a:t> – fosters an environment of honesty and confiding in others</a:t>
            </a:r>
            <a:br>
              <a:rPr lang="en-US" dirty="0">
                <a:solidFill>
                  <a:schemeClr val="tx1"/>
                </a:solidFill>
              </a:rPr>
            </a:br>
            <a:r>
              <a:rPr lang="en-US" dirty="0">
                <a:solidFill>
                  <a:schemeClr val="tx1"/>
                </a:solidFill>
              </a:rPr>
              <a:t>5. </a:t>
            </a:r>
            <a:r>
              <a:rPr lang="en-US" b="1" dirty="0">
                <a:solidFill>
                  <a:schemeClr val="tx1"/>
                </a:solidFill>
              </a:rPr>
              <a:t>Non-Verbal communication</a:t>
            </a:r>
            <a:r>
              <a:rPr lang="en-US" dirty="0">
                <a:solidFill>
                  <a:schemeClr val="tx1"/>
                </a:solidFill>
              </a:rPr>
              <a:t> – clearly see body language and facial expressions</a:t>
            </a:r>
            <a:br>
              <a:rPr lang="en-US" dirty="0">
                <a:solidFill>
                  <a:schemeClr val="tx1"/>
                </a:solidFill>
              </a:rPr>
            </a:br>
            <a:r>
              <a:rPr lang="en-US" dirty="0">
                <a:solidFill>
                  <a:schemeClr val="tx1"/>
                </a:solidFill>
              </a:rPr>
              <a:t>6. </a:t>
            </a:r>
            <a:r>
              <a:rPr lang="en-US" b="1" dirty="0">
                <a:solidFill>
                  <a:schemeClr val="tx1"/>
                </a:solidFill>
              </a:rPr>
              <a:t>Getting to know others</a:t>
            </a:r>
            <a:r>
              <a:rPr lang="en-US" dirty="0">
                <a:solidFill>
                  <a:schemeClr val="tx1"/>
                </a:solidFill>
              </a:rPr>
              <a:t> – easier to put a name with a face and personality</a:t>
            </a:r>
            <a:br>
              <a:rPr lang="en-US" dirty="0">
                <a:solidFill>
                  <a:schemeClr val="tx1"/>
                </a:solidFill>
              </a:rPr>
            </a:br>
            <a:r>
              <a:rPr lang="en-US" dirty="0">
                <a:solidFill>
                  <a:schemeClr val="tx1"/>
                </a:solidFill>
              </a:rPr>
              <a:t>7. </a:t>
            </a:r>
            <a:r>
              <a:rPr lang="en-US" b="1" dirty="0">
                <a:solidFill>
                  <a:schemeClr val="tx1"/>
                </a:solidFill>
              </a:rPr>
              <a:t>Joint effort </a:t>
            </a:r>
            <a:r>
              <a:rPr lang="en-US" dirty="0">
                <a:solidFill>
                  <a:schemeClr val="tx1"/>
                </a:solidFill>
              </a:rPr>
              <a:t>– supports strength in numbers &amp; mutual understanding of disease</a:t>
            </a:r>
            <a:br>
              <a:rPr lang="en-US" dirty="0">
                <a:solidFill>
                  <a:schemeClr val="tx1"/>
                </a:solidFill>
              </a:rPr>
            </a:br>
            <a:r>
              <a:rPr lang="en-US" dirty="0">
                <a:solidFill>
                  <a:schemeClr val="tx1"/>
                </a:solidFill>
              </a:rPr>
              <a:t>8. </a:t>
            </a:r>
            <a:r>
              <a:rPr lang="en-US" b="1" dirty="0">
                <a:solidFill>
                  <a:schemeClr val="tx1"/>
                </a:solidFill>
              </a:rPr>
              <a:t>Fellowship</a:t>
            </a:r>
            <a:r>
              <a:rPr lang="en-US" dirty="0">
                <a:solidFill>
                  <a:schemeClr val="tx1"/>
                </a:solidFill>
              </a:rPr>
              <a:t> – encourages sharing experience, strength and hope</a:t>
            </a:r>
            <a:br>
              <a:rPr lang="en-US" dirty="0">
                <a:solidFill>
                  <a:schemeClr val="tx1"/>
                </a:solidFill>
              </a:rPr>
            </a:br>
            <a:r>
              <a:rPr lang="en-US" dirty="0">
                <a:solidFill>
                  <a:schemeClr val="tx1"/>
                </a:solidFill>
              </a:rPr>
              <a:t>9. </a:t>
            </a:r>
            <a:r>
              <a:rPr lang="en-US" b="1" dirty="0">
                <a:solidFill>
                  <a:schemeClr val="tx1"/>
                </a:solidFill>
              </a:rPr>
              <a:t>Socialization</a:t>
            </a:r>
            <a:r>
              <a:rPr lang="en-US" dirty="0">
                <a:solidFill>
                  <a:schemeClr val="tx1"/>
                </a:solidFill>
              </a:rPr>
              <a:t> – getting together for a meal or coffee/tea before or after meeting</a:t>
            </a:r>
            <a:br>
              <a:rPr lang="en-US" dirty="0">
                <a:solidFill>
                  <a:schemeClr val="tx1"/>
                </a:solidFill>
              </a:rPr>
            </a:br>
            <a:r>
              <a:rPr lang="en-US" dirty="0">
                <a:solidFill>
                  <a:schemeClr val="tx1"/>
                </a:solidFill>
              </a:rPr>
              <a:t>10. </a:t>
            </a:r>
            <a:r>
              <a:rPr lang="en-US" b="1" dirty="0">
                <a:solidFill>
                  <a:schemeClr val="tx1"/>
                </a:solidFill>
              </a:rPr>
              <a:t>Service</a:t>
            </a:r>
            <a:r>
              <a:rPr lang="en-US" dirty="0">
                <a:solidFill>
                  <a:schemeClr val="tx1"/>
                </a:solidFill>
              </a:rPr>
              <a:t> – provides opportunity to do service (move chairs, lead meeting, etc.)</a:t>
            </a:r>
            <a:br>
              <a:rPr lang="en-US" dirty="0">
                <a:solidFill>
                  <a:schemeClr val="tx1"/>
                </a:solidFill>
              </a:rPr>
            </a:br>
            <a:r>
              <a:rPr lang="en-US" dirty="0">
                <a:solidFill>
                  <a:schemeClr val="tx1"/>
                </a:solidFill>
              </a:rPr>
              <a:t>11. </a:t>
            </a:r>
            <a:r>
              <a:rPr lang="en-US" b="1" dirty="0">
                <a:solidFill>
                  <a:schemeClr val="tx1"/>
                </a:solidFill>
              </a:rPr>
              <a:t>Commitment</a:t>
            </a:r>
            <a:r>
              <a:rPr lang="en-US" dirty="0">
                <a:solidFill>
                  <a:schemeClr val="tx1"/>
                </a:solidFill>
              </a:rPr>
              <a:t> – attendance exhibits willingness for recovery &amp; accountability.</a:t>
            </a:r>
            <a:br>
              <a:rPr lang="en-US" dirty="0">
                <a:solidFill>
                  <a:schemeClr val="tx1"/>
                </a:solidFill>
              </a:rPr>
            </a:br>
            <a:r>
              <a:rPr lang="en-US" dirty="0">
                <a:solidFill>
                  <a:schemeClr val="tx1"/>
                </a:solidFill>
              </a:rPr>
              <a:t>12. </a:t>
            </a:r>
            <a:r>
              <a:rPr lang="en-US" b="1" dirty="0">
                <a:solidFill>
                  <a:schemeClr val="tx1"/>
                </a:solidFill>
              </a:rPr>
              <a:t>Seventh Tradition</a:t>
            </a:r>
            <a:r>
              <a:rPr lang="en-US" dirty="0">
                <a:solidFill>
                  <a:schemeClr val="tx1"/>
                </a:solidFill>
              </a:rPr>
              <a:t> – easier to support OA at all levels financially.</a:t>
            </a:r>
            <a:endParaRPr lang="en-US" dirty="0"/>
          </a:p>
        </p:txBody>
      </p:sp>
    </p:spTree>
    <p:extLst>
      <p:ext uri="{BB962C8B-B14F-4D97-AF65-F5344CB8AC3E}">
        <p14:creationId xmlns:p14="http://schemas.microsoft.com/office/powerpoint/2010/main" val="1686977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6C3FC-E22B-D04E-8749-1BA4E5D8F285}"/>
              </a:ext>
            </a:extLst>
          </p:cNvPr>
          <p:cNvSpPr>
            <a:spLocks noGrp="1"/>
          </p:cNvSpPr>
          <p:nvPr>
            <p:ph type="title"/>
          </p:nvPr>
        </p:nvSpPr>
        <p:spPr/>
        <p:txBody>
          <a:bodyPr/>
          <a:lstStyle/>
          <a:p>
            <a:br>
              <a:rPr lang="en-US" b="1" dirty="0">
                <a:solidFill>
                  <a:schemeClr val="tx1"/>
                </a:solidFill>
              </a:rPr>
            </a:br>
            <a:r>
              <a:rPr lang="en-US" b="1" dirty="0">
                <a:solidFill>
                  <a:schemeClr val="tx1"/>
                </a:solidFill>
              </a:rPr>
              <a:t>1. Connection</a:t>
            </a:r>
          </a:p>
        </p:txBody>
      </p:sp>
      <p:sp>
        <p:nvSpPr>
          <p:cNvPr id="3" name="Content Placeholder 2">
            <a:extLst>
              <a:ext uri="{FF2B5EF4-FFF2-40B4-BE49-F238E27FC236}">
                <a16:creationId xmlns:a16="http://schemas.microsoft.com/office/drawing/2014/main" id="{F829CF89-8EAD-AA4A-AE90-70BEC5283EF1}"/>
              </a:ext>
            </a:extLst>
          </p:cNvPr>
          <p:cNvSpPr>
            <a:spLocks noGrp="1"/>
          </p:cNvSpPr>
          <p:nvPr>
            <p:ph idx="1"/>
          </p:nvPr>
        </p:nvSpPr>
        <p:spPr>
          <a:xfrm>
            <a:off x="677334" y="1946275"/>
            <a:ext cx="8596668" cy="4263587"/>
          </a:xfrm>
        </p:spPr>
        <p:txBody>
          <a:bodyPr>
            <a:normAutofit/>
          </a:bodyPr>
          <a:lstStyle/>
          <a:p>
            <a:endParaRPr lang="en-US" sz="2000" dirty="0"/>
          </a:p>
          <a:p>
            <a:r>
              <a:rPr lang="en-US" sz="2000" dirty="0">
                <a:solidFill>
                  <a:schemeClr val="tx1"/>
                </a:solidFill>
              </a:rPr>
              <a:t>The disease of compulsive overeating and unhealthy eating behaviors is one of isolation.  </a:t>
            </a:r>
          </a:p>
          <a:p>
            <a:r>
              <a:rPr lang="en-US" sz="2000" dirty="0">
                <a:solidFill>
                  <a:schemeClr val="tx1"/>
                </a:solidFill>
              </a:rPr>
              <a:t>Food convinces us to shut everyone and everything else out of our life in order to continue our harmful food behaviors in peace. </a:t>
            </a:r>
          </a:p>
          <a:p>
            <a:r>
              <a:rPr lang="en-US" sz="2000" dirty="0">
                <a:solidFill>
                  <a:schemeClr val="tx1"/>
                </a:solidFill>
              </a:rPr>
              <a:t>Our minds tell us to get help from others, but our disease begs us to stay home perfectly content in the secret hiding place of our pain. </a:t>
            </a:r>
          </a:p>
          <a:p>
            <a:r>
              <a:rPr lang="en-US" sz="2000" dirty="0">
                <a:solidFill>
                  <a:schemeClr val="tx1"/>
                </a:solidFill>
              </a:rPr>
              <a:t>Recovery asks us to step outside our comfort zone, to accept help and love from someone, and to eventually help others who suffer.   </a:t>
            </a:r>
          </a:p>
          <a:p>
            <a:r>
              <a:rPr lang="en-US" sz="2000" dirty="0">
                <a:solidFill>
                  <a:schemeClr val="tx1"/>
                </a:solidFill>
              </a:rPr>
              <a:t>This is best done in-person at a meeting with individuals who are also fighting the same disease and tendency to want to isolate.</a:t>
            </a:r>
          </a:p>
        </p:txBody>
      </p:sp>
    </p:spTree>
    <p:extLst>
      <p:ext uri="{BB962C8B-B14F-4D97-AF65-F5344CB8AC3E}">
        <p14:creationId xmlns:p14="http://schemas.microsoft.com/office/powerpoint/2010/main" val="368166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B67F3-A93F-5844-8C8D-91DADD08FAB1}"/>
              </a:ext>
            </a:extLst>
          </p:cNvPr>
          <p:cNvSpPr>
            <a:spLocks noGrp="1"/>
          </p:cNvSpPr>
          <p:nvPr>
            <p:ph type="title"/>
          </p:nvPr>
        </p:nvSpPr>
        <p:spPr>
          <a:xfrm>
            <a:off x="472382" y="609600"/>
            <a:ext cx="5550045" cy="856593"/>
          </a:xfrm>
        </p:spPr>
        <p:txBody>
          <a:bodyPr/>
          <a:lstStyle/>
          <a:p>
            <a:r>
              <a:rPr lang="en-US" b="1" dirty="0">
                <a:solidFill>
                  <a:schemeClr val="tx1"/>
                </a:solidFill>
              </a:rPr>
              <a:t>2. Physical Presence</a:t>
            </a:r>
            <a:endParaRPr lang="en-US" dirty="0">
              <a:solidFill>
                <a:schemeClr val="tx1"/>
              </a:solidFill>
            </a:endParaRPr>
          </a:p>
        </p:txBody>
      </p:sp>
      <p:sp>
        <p:nvSpPr>
          <p:cNvPr id="3" name="Content Placeholder 2">
            <a:extLst>
              <a:ext uri="{FF2B5EF4-FFF2-40B4-BE49-F238E27FC236}">
                <a16:creationId xmlns:a16="http://schemas.microsoft.com/office/drawing/2014/main" id="{1CF3AEDF-B4FE-2347-A491-BFD60785A899}"/>
              </a:ext>
            </a:extLst>
          </p:cNvPr>
          <p:cNvSpPr>
            <a:spLocks noGrp="1"/>
          </p:cNvSpPr>
          <p:nvPr>
            <p:ph idx="1"/>
          </p:nvPr>
        </p:nvSpPr>
        <p:spPr>
          <a:xfrm>
            <a:off x="472382" y="1466192"/>
            <a:ext cx="8366818" cy="5106057"/>
          </a:xfrm>
        </p:spPr>
        <p:txBody>
          <a:bodyPr>
            <a:normAutofit/>
          </a:bodyPr>
          <a:lstStyle/>
          <a:p>
            <a:r>
              <a:rPr lang="en-US" sz="2000" dirty="0">
                <a:solidFill>
                  <a:schemeClr val="tx1"/>
                </a:solidFill>
              </a:rPr>
              <a:t>The need for human touch is a basic and primal need. </a:t>
            </a:r>
          </a:p>
          <a:p>
            <a:r>
              <a:rPr lang="en-US" sz="2000" dirty="0">
                <a:solidFill>
                  <a:schemeClr val="tx1"/>
                </a:solidFill>
              </a:rPr>
              <a:t>Touch deprivation is connected with negative health outcomes such as anxiety, stress, depression, and even immune system disorders.  </a:t>
            </a:r>
          </a:p>
          <a:p>
            <a:r>
              <a:rPr lang="en-US" sz="2000" dirty="0">
                <a:solidFill>
                  <a:schemeClr val="tx1"/>
                </a:solidFill>
              </a:rPr>
              <a:t>It has been found that touch calms our nervous system and slows down our heartbeat. </a:t>
            </a:r>
          </a:p>
          <a:p>
            <a:r>
              <a:rPr lang="en-US" sz="2000" dirty="0">
                <a:solidFill>
                  <a:schemeClr val="tx1"/>
                </a:solidFill>
              </a:rPr>
              <a:t>Human touch also lowers blood pressure as well as our stress hormone - cortisol. </a:t>
            </a:r>
          </a:p>
          <a:p>
            <a:r>
              <a:rPr lang="en-US" sz="2000" dirty="0">
                <a:solidFill>
                  <a:schemeClr val="tx1"/>
                </a:solidFill>
              </a:rPr>
              <a:t>It even triggers the release of oxytocin, a hormone known to help promote emotional bonding to others.  </a:t>
            </a:r>
          </a:p>
          <a:p>
            <a:r>
              <a:rPr lang="en-US" sz="2000" dirty="0">
                <a:solidFill>
                  <a:schemeClr val="tx1"/>
                </a:solidFill>
              </a:rPr>
              <a:t>Attending a face-to-face meeting provides an opportunity for human touch by holding hands, giving a hug, or simply patting someone on the back.</a:t>
            </a:r>
          </a:p>
          <a:p>
            <a:endParaRPr lang="en-US" dirty="0"/>
          </a:p>
        </p:txBody>
      </p:sp>
      <p:sp>
        <p:nvSpPr>
          <p:cNvPr id="6" name="Rectangle 4">
            <a:extLst>
              <a:ext uri="{FF2B5EF4-FFF2-40B4-BE49-F238E27FC236}">
                <a16:creationId xmlns:a16="http://schemas.microsoft.com/office/drawing/2014/main" id="{A4C76F4E-720C-0C4A-96EF-0E5A75F5F402}"/>
              </a:ext>
            </a:extLst>
          </p:cNvPr>
          <p:cNvSpPr>
            <a:spLocks noChangeArrowheads="1"/>
          </p:cNvSpPr>
          <p:nvPr/>
        </p:nvSpPr>
        <p:spPr bwMode="auto">
          <a:xfrm>
            <a:off x="7362496" y="14539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843820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B3FED-9F4D-8A46-9272-3DD92E60AF6D}"/>
              </a:ext>
            </a:extLst>
          </p:cNvPr>
          <p:cNvSpPr>
            <a:spLocks noGrp="1"/>
          </p:cNvSpPr>
          <p:nvPr>
            <p:ph type="title"/>
          </p:nvPr>
        </p:nvSpPr>
        <p:spPr>
          <a:xfrm>
            <a:off x="661568" y="436179"/>
            <a:ext cx="8596668" cy="1320800"/>
          </a:xfrm>
        </p:spPr>
        <p:txBody>
          <a:bodyPr/>
          <a:lstStyle/>
          <a:p>
            <a:r>
              <a:rPr lang="en-US" b="1" dirty="0">
                <a:solidFill>
                  <a:schemeClr val="tx1"/>
                </a:solidFill>
              </a:rPr>
              <a:t>3. Emotional Support</a:t>
            </a:r>
            <a:br>
              <a:rPr lang="en-US" dirty="0"/>
            </a:br>
            <a:endParaRPr lang="en-US" dirty="0"/>
          </a:p>
        </p:txBody>
      </p:sp>
      <p:sp>
        <p:nvSpPr>
          <p:cNvPr id="3" name="Content Placeholder 2">
            <a:extLst>
              <a:ext uri="{FF2B5EF4-FFF2-40B4-BE49-F238E27FC236}">
                <a16:creationId xmlns:a16="http://schemas.microsoft.com/office/drawing/2014/main" id="{E5E45228-91AA-B841-BCEE-0DB479CB3D85}"/>
              </a:ext>
            </a:extLst>
          </p:cNvPr>
          <p:cNvSpPr>
            <a:spLocks noGrp="1"/>
          </p:cNvSpPr>
          <p:nvPr>
            <p:ph idx="1"/>
          </p:nvPr>
        </p:nvSpPr>
        <p:spPr>
          <a:xfrm>
            <a:off x="898051" y="1428749"/>
            <a:ext cx="8830149" cy="5000625"/>
          </a:xfrm>
        </p:spPr>
        <p:txBody>
          <a:bodyPr>
            <a:normAutofit/>
          </a:bodyPr>
          <a:lstStyle/>
          <a:p>
            <a:r>
              <a:rPr lang="en-US" sz="2000" dirty="0">
                <a:solidFill>
                  <a:schemeClr val="tx1"/>
                </a:solidFill>
              </a:rPr>
              <a:t>Face-to-face connection with people fosters exchanges of positive energy and trust building.  </a:t>
            </a:r>
          </a:p>
          <a:p>
            <a:r>
              <a:rPr lang="en-US" sz="2000" dirty="0">
                <a:solidFill>
                  <a:schemeClr val="tx1"/>
                </a:solidFill>
              </a:rPr>
              <a:t>It means connecting with others who understand.  </a:t>
            </a:r>
          </a:p>
          <a:p>
            <a:r>
              <a:rPr lang="en-US" sz="2000" dirty="0">
                <a:solidFill>
                  <a:schemeClr val="tx1"/>
                </a:solidFill>
              </a:rPr>
              <a:t>In-person meetings make people feel heard and understood and gives them a sense of belonging. </a:t>
            </a:r>
          </a:p>
          <a:p>
            <a:r>
              <a:rPr lang="en-US" sz="2000" dirty="0">
                <a:solidFill>
                  <a:schemeClr val="tx1"/>
                </a:solidFill>
              </a:rPr>
              <a:t>When these needs are met, our overall well-being improves, and we live more engaged with people and experience less depression and hopelessness.</a:t>
            </a:r>
          </a:p>
          <a:p>
            <a:endParaRPr lang="en-US" dirty="0"/>
          </a:p>
        </p:txBody>
      </p:sp>
    </p:spTree>
    <p:extLst>
      <p:ext uri="{BB962C8B-B14F-4D97-AF65-F5344CB8AC3E}">
        <p14:creationId xmlns:p14="http://schemas.microsoft.com/office/powerpoint/2010/main" val="1000858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E9F83-A044-3E48-95CA-FDB04E1B2EE9}"/>
              </a:ext>
            </a:extLst>
          </p:cNvPr>
          <p:cNvSpPr>
            <a:spLocks noGrp="1"/>
          </p:cNvSpPr>
          <p:nvPr>
            <p:ph type="title"/>
          </p:nvPr>
        </p:nvSpPr>
        <p:spPr/>
        <p:txBody>
          <a:bodyPr/>
          <a:lstStyle/>
          <a:p>
            <a:r>
              <a:rPr lang="en-US" b="1" dirty="0">
                <a:solidFill>
                  <a:schemeClr val="tx1"/>
                </a:solidFill>
              </a:rPr>
              <a:t>4. Trust and Safety</a:t>
            </a:r>
            <a:br>
              <a:rPr lang="en-US" dirty="0"/>
            </a:br>
            <a:endParaRPr lang="en-US" dirty="0"/>
          </a:p>
        </p:txBody>
      </p:sp>
      <p:sp>
        <p:nvSpPr>
          <p:cNvPr id="3" name="Content Placeholder 2">
            <a:extLst>
              <a:ext uri="{FF2B5EF4-FFF2-40B4-BE49-F238E27FC236}">
                <a16:creationId xmlns:a16="http://schemas.microsoft.com/office/drawing/2014/main" id="{F8B922BF-F7C5-364F-BF0C-AEEED71A8B0F}"/>
              </a:ext>
            </a:extLst>
          </p:cNvPr>
          <p:cNvSpPr>
            <a:spLocks noGrp="1"/>
          </p:cNvSpPr>
          <p:nvPr>
            <p:ph idx="1"/>
          </p:nvPr>
        </p:nvSpPr>
        <p:spPr>
          <a:xfrm>
            <a:off x="677334" y="1388079"/>
            <a:ext cx="8596668" cy="2891821"/>
          </a:xfrm>
        </p:spPr>
        <p:txBody>
          <a:bodyPr>
            <a:normAutofit/>
          </a:bodyPr>
          <a:lstStyle/>
          <a:p>
            <a:endParaRPr lang="en-US" sz="2000" dirty="0">
              <a:solidFill>
                <a:schemeClr val="tx1"/>
              </a:solidFill>
            </a:endParaRPr>
          </a:p>
          <a:p>
            <a:r>
              <a:rPr lang="en-US" sz="2000" dirty="0">
                <a:solidFill>
                  <a:schemeClr val="tx1"/>
                </a:solidFill>
              </a:rPr>
              <a:t>Sharing important moments face-to-face encourages dialogue and builds trust.</a:t>
            </a:r>
          </a:p>
          <a:p>
            <a:r>
              <a:rPr lang="en-US" sz="2000" dirty="0">
                <a:solidFill>
                  <a:schemeClr val="tx1"/>
                </a:solidFill>
              </a:rPr>
              <a:t>When we are in-person we create a safe space away from home and demonstrate willingness to speak honestly.  </a:t>
            </a:r>
          </a:p>
          <a:p>
            <a:r>
              <a:rPr lang="en-US" sz="2000" dirty="0">
                <a:solidFill>
                  <a:schemeClr val="tx1"/>
                </a:solidFill>
              </a:rPr>
              <a:t>Non-verbal communication allows others to feel safe, supported, and heard.</a:t>
            </a:r>
          </a:p>
          <a:p>
            <a:pPr marL="0" indent="0">
              <a:buNone/>
            </a:pPr>
            <a:endParaRPr lang="en-US" dirty="0"/>
          </a:p>
        </p:txBody>
      </p:sp>
    </p:spTree>
    <p:extLst>
      <p:ext uri="{BB962C8B-B14F-4D97-AF65-F5344CB8AC3E}">
        <p14:creationId xmlns:p14="http://schemas.microsoft.com/office/powerpoint/2010/main" val="838448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994CB-97B5-304A-9A3E-E21D21B729CD}"/>
              </a:ext>
            </a:extLst>
          </p:cNvPr>
          <p:cNvSpPr>
            <a:spLocks noGrp="1"/>
          </p:cNvSpPr>
          <p:nvPr>
            <p:ph type="title"/>
          </p:nvPr>
        </p:nvSpPr>
        <p:spPr/>
        <p:txBody>
          <a:bodyPr/>
          <a:lstStyle/>
          <a:p>
            <a:r>
              <a:rPr lang="en-US" b="1" dirty="0">
                <a:solidFill>
                  <a:schemeClr val="tx1"/>
                </a:solidFill>
              </a:rPr>
              <a:t>5. Non-Verbal Communication</a:t>
            </a:r>
            <a:br>
              <a:rPr lang="en-US" dirty="0"/>
            </a:br>
            <a:endParaRPr lang="en-US" dirty="0"/>
          </a:p>
        </p:txBody>
      </p:sp>
      <p:sp>
        <p:nvSpPr>
          <p:cNvPr id="3" name="Content Placeholder 2">
            <a:extLst>
              <a:ext uri="{FF2B5EF4-FFF2-40B4-BE49-F238E27FC236}">
                <a16:creationId xmlns:a16="http://schemas.microsoft.com/office/drawing/2014/main" id="{95AB73D2-4300-5843-9522-2D37D82CC50E}"/>
              </a:ext>
            </a:extLst>
          </p:cNvPr>
          <p:cNvSpPr>
            <a:spLocks noGrp="1"/>
          </p:cNvSpPr>
          <p:nvPr>
            <p:ph idx="1"/>
          </p:nvPr>
        </p:nvSpPr>
        <p:spPr>
          <a:xfrm>
            <a:off x="677334" y="1495424"/>
            <a:ext cx="8123766" cy="4791075"/>
          </a:xfrm>
        </p:spPr>
        <p:txBody>
          <a:bodyPr>
            <a:normAutofit/>
          </a:bodyPr>
          <a:lstStyle/>
          <a:p>
            <a:r>
              <a:rPr lang="en-US" sz="2000" dirty="0">
                <a:solidFill>
                  <a:schemeClr val="tx1"/>
                </a:solidFill>
              </a:rPr>
              <a:t>Different types of non-verbal communication, both positive and negative, are facial expressions; gestures; volume or tone of voice, body language, personal space, appearance, and eye contact.  </a:t>
            </a:r>
          </a:p>
          <a:p>
            <a:r>
              <a:rPr lang="en-US" sz="2000" dirty="0">
                <a:solidFill>
                  <a:schemeClr val="tx1"/>
                </a:solidFill>
              </a:rPr>
              <a:t>It is easier to discern subtle non-verbal communication when we are physically present at a meeting.  </a:t>
            </a:r>
          </a:p>
          <a:p>
            <a:r>
              <a:rPr lang="en-US" sz="2000" dirty="0">
                <a:solidFill>
                  <a:schemeClr val="tx1"/>
                </a:solidFill>
              </a:rPr>
              <a:t>Welcoming non-verbal behaviors may put people at ease, build trust and draw others towards us. </a:t>
            </a:r>
          </a:p>
          <a:p>
            <a:r>
              <a:rPr lang="en-US" sz="2000" dirty="0">
                <a:solidFill>
                  <a:schemeClr val="tx1"/>
                </a:solidFill>
              </a:rPr>
              <a:t>Face-to-face communication demonstrates a commitment to engage others on the journey of recovery.</a:t>
            </a:r>
          </a:p>
          <a:p>
            <a:endParaRPr lang="en-US" dirty="0"/>
          </a:p>
        </p:txBody>
      </p:sp>
    </p:spTree>
    <p:extLst>
      <p:ext uri="{BB962C8B-B14F-4D97-AF65-F5344CB8AC3E}">
        <p14:creationId xmlns:p14="http://schemas.microsoft.com/office/powerpoint/2010/main" val="3381314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D5792-7022-D443-89F1-951BFDD74A99}"/>
              </a:ext>
            </a:extLst>
          </p:cNvPr>
          <p:cNvSpPr>
            <a:spLocks noGrp="1"/>
          </p:cNvSpPr>
          <p:nvPr>
            <p:ph type="title"/>
          </p:nvPr>
        </p:nvSpPr>
        <p:spPr/>
        <p:txBody>
          <a:bodyPr/>
          <a:lstStyle/>
          <a:p>
            <a:r>
              <a:rPr lang="en-US" b="1" dirty="0">
                <a:solidFill>
                  <a:schemeClr val="tx1"/>
                </a:solidFill>
              </a:rPr>
              <a:t>6. Getting to know others </a:t>
            </a:r>
            <a:br>
              <a:rPr lang="en-US" dirty="0"/>
            </a:br>
            <a:endParaRPr lang="en-US" dirty="0"/>
          </a:p>
        </p:txBody>
      </p:sp>
      <p:sp>
        <p:nvSpPr>
          <p:cNvPr id="3" name="Content Placeholder 2">
            <a:extLst>
              <a:ext uri="{FF2B5EF4-FFF2-40B4-BE49-F238E27FC236}">
                <a16:creationId xmlns:a16="http://schemas.microsoft.com/office/drawing/2014/main" id="{46E50DBD-09DA-0F4D-9829-5F904A9BBBBB}"/>
              </a:ext>
            </a:extLst>
          </p:cNvPr>
          <p:cNvSpPr>
            <a:spLocks noGrp="1"/>
          </p:cNvSpPr>
          <p:nvPr>
            <p:ph idx="1"/>
          </p:nvPr>
        </p:nvSpPr>
        <p:spPr>
          <a:xfrm>
            <a:off x="677334" y="1671853"/>
            <a:ext cx="8380941" cy="4471771"/>
          </a:xfrm>
        </p:spPr>
        <p:txBody>
          <a:bodyPr>
            <a:normAutofit/>
          </a:bodyPr>
          <a:lstStyle/>
          <a:p>
            <a:pPr>
              <a:lnSpc>
                <a:spcPct val="150000"/>
              </a:lnSpc>
            </a:pPr>
            <a:r>
              <a:rPr lang="en-US" sz="2000" dirty="0">
                <a:solidFill>
                  <a:schemeClr val="tx1"/>
                </a:solidFill>
              </a:rPr>
              <a:t>Putting a name to a face boosts camaraderie when people meet in person.</a:t>
            </a:r>
          </a:p>
          <a:p>
            <a:pPr>
              <a:lnSpc>
                <a:spcPct val="150000"/>
              </a:lnSpc>
            </a:pPr>
            <a:r>
              <a:rPr lang="en-US" sz="2000" dirty="0">
                <a:solidFill>
                  <a:schemeClr val="tx1"/>
                </a:solidFill>
              </a:rPr>
              <a:t>Face-to-face communication helps to build relationships. </a:t>
            </a:r>
          </a:p>
          <a:p>
            <a:pPr>
              <a:lnSpc>
                <a:spcPct val="150000"/>
              </a:lnSpc>
            </a:pPr>
            <a:r>
              <a:rPr lang="en-US" sz="2000" dirty="0">
                <a:solidFill>
                  <a:schemeClr val="tx1"/>
                </a:solidFill>
              </a:rPr>
              <a:t>Face-to-face interaction enhances community and fellowship which can develop into stronger relationships. </a:t>
            </a:r>
          </a:p>
          <a:p>
            <a:pPr>
              <a:lnSpc>
                <a:spcPct val="150000"/>
              </a:lnSpc>
            </a:pPr>
            <a:r>
              <a:rPr lang="en-US" sz="2000" dirty="0">
                <a:solidFill>
                  <a:schemeClr val="tx1"/>
                </a:solidFill>
              </a:rPr>
              <a:t>When sharing face-to-face, people may feel more comfortable when talking about a sensitive issue.</a:t>
            </a:r>
          </a:p>
          <a:p>
            <a:endParaRPr lang="en-US" dirty="0"/>
          </a:p>
        </p:txBody>
      </p:sp>
    </p:spTree>
    <p:extLst>
      <p:ext uri="{BB962C8B-B14F-4D97-AF65-F5344CB8AC3E}">
        <p14:creationId xmlns:p14="http://schemas.microsoft.com/office/powerpoint/2010/main" val="15822323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709</TotalTime>
  <Words>1513</Words>
  <Application>Microsoft Office PowerPoint</Application>
  <PresentationFormat>Widescreen</PresentationFormat>
  <Paragraphs>97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Trebuchet MS</vt:lpstr>
      <vt:lpstr>Wingdings 3</vt:lpstr>
      <vt:lpstr>Facet</vt:lpstr>
      <vt:lpstr>   B.F.F. (Benefits of Face-to-Face) meetings</vt:lpstr>
      <vt:lpstr>Benefits of Face-To-Face Meetings</vt:lpstr>
      <vt:lpstr>Benefits of face-to-face meetings:     </vt:lpstr>
      <vt:lpstr> 1. Connection</vt:lpstr>
      <vt:lpstr>2. Physical Presence</vt:lpstr>
      <vt:lpstr>3. Emotional Support </vt:lpstr>
      <vt:lpstr>4. Trust and Safety </vt:lpstr>
      <vt:lpstr>5. Non-Verbal Communication </vt:lpstr>
      <vt:lpstr>6. Getting to know others  </vt:lpstr>
      <vt:lpstr>7. Joint Effort </vt:lpstr>
      <vt:lpstr>8. Fellowship </vt:lpstr>
      <vt:lpstr> 9. Socialization </vt:lpstr>
      <vt:lpstr>10. Service </vt:lpstr>
      <vt:lpstr>11. Commitment </vt:lpstr>
      <vt:lpstr>12. Seventh Tradition </vt:lpstr>
      <vt:lpstr>Questions + Answers</vt:lpstr>
      <vt:lpstr>SEVENTH TRADITION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Benefits of  Face-To-Face Meetings</dc:title>
  <dc:creator>Christine Angersbach</dc:creator>
  <cp:lastModifiedBy>Hope Reisenwitz</cp:lastModifiedBy>
  <cp:revision>103</cp:revision>
  <cp:lastPrinted>2024-06-22T18:49:15Z</cp:lastPrinted>
  <dcterms:created xsi:type="dcterms:W3CDTF">2024-03-28T15:39:54Z</dcterms:created>
  <dcterms:modified xsi:type="dcterms:W3CDTF">2025-03-31T18:40:03Z</dcterms:modified>
</cp:coreProperties>
</file>