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uPC/1EwbDyy0clcH+cG/h0+SN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99c86834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d99c86834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99c868348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d99c86834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d99c868348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d99c868348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aregion7.org/forms/outreach-project-summary/" TargetMode="External"/><Relationship Id="rId4" Type="http://schemas.openxmlformats.org/officeDocument/2006/relationships/hyperlink" Target="https://oaregion7.org/board/contact-committee-chai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oa.org/app/uploads/2023/01/12134736/reduced-cost-literature-for-events-or-professional-outreach-applicatio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l="20812" r="20806"/>
          <a:stretch/>
        </p:blipFill>
        <p:spPr>
          <a:xfrm>
            <a:off x="533400" y="434125"/>
            <a:ext cx="5224974" cy="59666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76575" y="529200"/>
            <a:ext cx="32194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6134450" y="2815200"/>
            <a:ext cx="5903700" cy="16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Is Our Primary Purpose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 OA Region 7 Outreach Committee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6"/>
          <p:cNvSpPr/>
          <p:nvPr/>
        </p:nvSpPr>
        <p:spPr>
          <a:xfrm rot="-5400000">
            <a:off x="5305994" y="-5310547"/>
            <a:ext cx="1580014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9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rgbClr val="4472C4">
                  <a:alpha val="71764"/>
                </a:srgbClr>
              </a:gs>
              <a:gs pos="74000">
                <a:srgbClr val="1F3864">
                  <a:alpha val="0"/>
                </a:srgbClr>
              </a:gs>
              <a:gs pos="100000">
                <a:srgbClr val="1F3864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type="subTitle" idx="1"/>
          </p:nvPr>
        </p:nvSpPr>
        <p:spPr>
          <a:xfrm>
            <a:off x="8536577" y="199287"/>
            <a:ext cx="3226526" cy="115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r>
              <a:rPr lang="en-US" sz="2000">
                <a:solidFill>
                  <a:srgbClr val="FFFFFF"/>
                </a:solidFill>
              </a:rPr>
              <a:t>Resources from World Service: www.oa.org</a:t>
            </a:r>
            <a:endParaRPr/>
          </a:p>
        </p:txBody>
      </p:sp>
      <p:pic>
        <p:nvPicPr>
          <p:cNvPr id="201" name="Google Shape;201;p6" descr="A screenshot of a web p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9811" y="2373081"/>
            <a:ext cx="1754668" cy="352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 descr="A screenshot of a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7889" y="2373081"/>
            <a:ext cx="1904564" cy="352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 descr="A screenshot of a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3536" y="2373081"/>
            <a:ext cx="1992739" cy="352697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Any questions?</a:t>
            </a:r>
            <a:endParaRPr/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 l="20373" r="20367"/>
          <a:stretch/>
        </p:blipFill>
        <p:spPr>
          <a:xfrm>
            <a:off x="20" y="10"/>
            <a:ext cx="6095979" cy="68579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8"/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212" name="Google Shape;212;p8"/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0">
                  <a:srgbClr val="5B9BD5">
                    <a:alpha val="0"/>
                  </a:srgbClr>
                </a:gs>
                <a:gs pos="19000">
                  <a:srgbClr val="5B9BD5">
                    <a:alpha val="0"/>
                  </a:srgbClr>
                </a:gs>
                <a:gs pos="100000">
                  <a:srgbClr val="9CC2E5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8"/>
          <p:cNvSpPr txBox="1">
            <a:spLocks noGrp="1"/>
          </p:cNvSpPr>
          <p:nvPr>
            <p:ph type="body" idx="1"/>
          </p:nvPr>
        </p:nvSpPr>
        <p:spPr>
          <a:xfrm>
            <a:off x="6823878" y="2533476"/>
            <a:ext cx="4491820" cy="3447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700"/>
              <a:t>R7 Outreach is here to help! </a:t>
            </a:r>
            <a:endParaRPr sz="2700"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466725" y="1905701"/>
            <a:ext cx="32013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Our Mission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2"/>
          </p:nvPr>
        </p:nvSpPr>
        <p:spPr>
          <a:xfrm>
            <a:off x="4504548" y="586855"/>
            <a:ext cx="6849252" cy="559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/>
              <a:t>Outreach is our Primary Purpose!</a:t>
            </a:r>
            <a:endParaRPr sz="3600" b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u="sng"/>
              <a:t>OA’s Responsibility Pledge:</a:t>
            </a:r>
            <a:r>
              <a:rPr lang="en-US" sz="2500" i="1"/>
              <a:t>  “Always to extend the hand and heart of OA to all who share my compulsion; for this I am responsible.”</a:t>
            </a: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u="sng"/>
              <a:t>OA Preamble:</a:t>
            </a:r>
            <a:r>
              <a:rPr lang="en-US" sz="2500" i="1"/>
              <a:t>  “Our primary purpose is to abstain from compulsive eating and compulsive food behaviors, and to carry the message of recovery to those who still suffer.” </a:t>
            </a:r>
            <a:endParaRPr sz="1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0975" y="5755850"/>
            <a:ext cx="1409500" cy="6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99c868348_0_2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2d99c868348_0_2"/>
          <p:cNvSpPr/>
          <p:nvPr/>
        </p:nvSpPr>
        <p:spPr>
          <a:xfrm rot="5400000" flipH="1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2d99c868348_0_2"/>
          <p:cNvSpPr/>
          <p:nvPr/>
        </p:nvSpPr>
        <p:spPr>
          <a:xfrm rot="5400000" flipH="1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d99c868348_0_2"/>
          <p:cNvSpPr/>
          <p:nvPr/>
        </p:nvSpPr>
        <p:spPr>
          <a:xfrm rot="5400000" flipH="1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99c868348_0_2"/>
          <p:cNvSpPr/>
          <p:nvPr/>
        </p:nvSpPr>
        <p:spPr>
          <a:xfrm rot="-967356">
            <a:off x="-500907" y="968177"/>
            <a:ext cx="3897638" cy="4176045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2d99c868348_0_2"/>
          <p:cNvSpPr/>
          <p:nvPr/>
        </p:nvSpPr>
        <p:spPr>
          <a:xfrm rot="5400000" flipH="1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2d99c868348_0_2"/>
          <p:cNvSpPr txBox="1">
            <a:spLocks noGrp="1"/>
          </p:cNvSpPr>
          <p:nvPr>
            <p:ph type="title"/>
          </p:nvPr>
        </p:nvSpPr>
        <p:spPr>
          <a:xfrm>
            <a:off x="466725" y="1905701"/>
            <a:ext cx="32013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Agenda 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4" name="Google Shape;114;g2d99c868348_0_2"/>
          <p:cNvSpPr txBox="1">
            <a:spLocks noGrp="1"/>
          </p:cNvSpPr>
          <p:nvPr>
            <p:ph type="body" idx="2"/>
          </p:nvPr>
        </p:nvSpPr>
        <p:spPr>
          <a:xfrm>
            <a:off x="4504548" y="129655"/>
            <a:ext cx="68493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/>
              <a:t>Intergroup Outreach</a:t>
            </a:r>
            <a:endParaRPr sz="3600" b="1"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Intergroups can participate in Outreach / PIPO* activities in their local community</a:t>
            </a:r>
            <a:endParaRPr sz="25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These Outreach events have the potential to spread the word about OA to people who have never heard about us, or the OA fellowship</a:t>
            </a:r>
            <a:endParaRPr sz="25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 u="sng"/>
              <a:t>Resources:</a:t>
            </a:r>
            <a:r>
              <a:rPr lang="en-US" sz="2500" i="1"/>
              <a:t>  resources are available to all OA Intergroups - let’s talk about where to look.  </a:t>
            </a:r>
            <a:endParaRPr sz="1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/>
              <a:t>* PIPO</a:t>
            </a:r>
            <a:r>
              <a:rPr lang="en-US" sz="2000"/>
              <a:t> stands for Public Information / Professional Outreach</a:t>
            </a:r>
            <a:endParaRPr sz="2000"/>
          </a:p>
        </p:txBody>
      </p:sp>
      <p:sp>
        <p:nvSpPr>
          <p:cNvPr id="115" name="Google Shape;115;g2d99c868348_0_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6" name="Google Shape;116;g2d99c868348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0975" y="5755850"/>
            <a:ext cx="1409500" cy="6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988" y="1744515"/>
            <a:ext cx="3368970" cy="336896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/>
          <p:nvPr/>
        </p:nvSpPr>
        <p:spPr>
          <a:xfrm>
            <a:off x="4629992" y="0"/>
            <a:ext cx="7562008" cy="6858000"/>
          </a:xfrm>
          <a:custGeom>
            <a:avLst/>
            <a:gdLst/>
            <a:ahLst/>
            <a:cxnLst/>
            <a:rect l="l" t="t" r="r" b="b"/>
            <a:pathLst>
              <a:path w="7529613" h="6858000" extrusionOk="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 txBox="1">
            <a:spLocks noGrp="1"/>
          </p:cNvSpPr>
          <p:nvPr>
            <p:ph type="ctrTitle"/>
          </p:nvPr>
        </p:nvSpPr>
        <p:spPr>
          <a:xfrm>
            <a:off x="5379450" y="2170650"/>
            <a:ext cx="62184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5600">
                <a:solidFill>
                  <a:srgbClr val="FFFFFF"/>
                </a:solidFill>
              </a:rPr>
              <a:t>Where can we get $ help with Outreach?</a:t>
            </a:r>
            <a:endParaRPr/>
          </a:p>
        </p:txBody>
      </p:sp>
      <p:sp>
        <p:nvSpPr>
          <p:cNvPr id="125" name="Google Shape;125;p3"/>
          <p:cNvSpPr/>
          <p:nvPr/>
        </p:nvSpPr>
        <p:spPr>
          <a:xfrm>
            <a:off x="5717682" y="4043302"/>
            <a:ext cx="5303520" cy="18288"/>
          </a:xfrm>
          <a:custGeom>
            <a:avLst/>
            <a:gdLst/>
            <a:ahLst/>
            <a:cxnLst/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ctrTitle"/>
          </p:nvPr>
        </p:nvSpPr>
        <p:spPr>
          <a:xfrm>
            <a:off x="5531850" y="4215475"/>
            <a:ext cx="6218400" cy="16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4572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AutoNum type="arabicPeriod"/>
            </a:pPr>
            <a:r>
              <a:rPr lang="en-US" sz="3800">
                <a:solidFill>
                  <a:srgbClr val="FFFFFF"/>
                </a:solidFill>
              </a:rPr>
              <a:t>OA Region 7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AutoNum type="arabicPeriod"/>
            </a:pPr>
            <a:r>
              <a:rPr lang="en-US" sz="3800">
                <a:solidFill>
                  <a:srgbClr val="FFFFFF"/>
                </a:solidFill>
              </a:rPr>
              <a:t>OA.org (OA World Service)</a:t>
            </a:r>
            <a:endParaRPr sz="3800">
              <a:solidFill>
                <a:srgbClr val="FFFFFF"/>
              </a:solidFill>
            </a:endParaRPr>
          </a:p>
          <a:p>
            <a:pPr marL="457200" lvl="0" indent="-469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AutoNum type="arabicPeriod"/>
            </a:pPr>
            <a:r>
              <a:rPr lang="en-US" sz="3800">
                <a:solidFill>
                  <a:srgbClr val="FFFFFF"/>
                </a:solidFill>
              </a:rPr>
              <a:t>OA Bookstore</a:t>
            </a:r>
            <a:endParaRPr sz="3800">
              <a:solidFill>
                <a:srgbClr val="FFFFFF"/>
              </a:solidFill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/>
          </p:nvPr>
        </p:nvSpPr>
        <p:spPr>
          <a:xfrm>
            <a:off x="7665975" y="1299599"/>
            <a:ext cx="3973500" cy="3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Region 7 - Requesting Subsidy for Costs relating to Outreach Events</a:t>
            </a: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Up to 50% support of fees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Up to the limit of current Outreach budget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https://oaregion7.org/forms/funding-application-for-public-outreach/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0975" y="5755850"/>
            <a:ext cx="1409500" cy="6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/>
          <p:nvPr/>
        </p:nvSpPr>
        <p:spPr>
          <a:xfrm>
            <a:off x="188750" y="209725"/>
            <a:ext cx="7183200" cy="6417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 to request R7 Funding for Outreach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notes: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R7 will fund up to 50% of the cost of an event registration fee or other expense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Funds are allocated in the Region 7 budget (determined annually during Fall Assembly) and are approved in the order in which requests are received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requests that exceed the Outreach annual budgeted amount will only be approved up to the budgeted amount for that calendar year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online application (link below) must be submitted by the Intergroup to request funds at least 2 months prior to the event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events where R7 provided support, the Intergroup must complete the Summary Feedback Form (link below) no later than 30 days after the event.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R7 Policy Manual requirements: </a:t>
            </a: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AutoNum type="arabicPeriod"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Funding for outreach may be made by any authorized member of the intergroup.</a:t>
            </a: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AutoNum type="arabicPeriod"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Allow time for your funding request to be considered by the Region 7 Outreach committee,  whose goal is to act quickly. We recommend two months’ notice but will work as quickly as possible to accommodate urgent needs.</a:t>
            </a: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AutoNum type="arabicPeriod"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Be clear about funding time constraints for your project.</a:t>
            </a: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AutoNum type="arabicPeriod"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Be as detailed as possible in your request; including specific expenses for your project as well as your intergroup’s monetary contribution to the project.</a:t>
            </a: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>
                <a:solidFill>
                  <a:srgbClr val="351C75"/>
                </a:solidFill>
                <a:highlight>
                  <a:srgbClr val="FFFFFF"/>
                </a:highlight>
              </a:rPr>
              <a:t>Keep re</a:t>
            </a: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</a:rPr>
              <a:t>ceipts for expenditures related to this request, as you will be asked to provide copies of them to the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Committee Chai</a:t>
            </a: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</a:rPr>
              <a:t> within two weeks of the completion of the funded project.</a:t>
            </a:r>
            <a:endParaRPr sz="12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</a:rPr>
              <a:t>Please complete </a:t>
            </a: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</a:t>
            </a:r>
            <a:r>
              <a:rPr lang="en-US" sz="1200">
                <a:solidFill>
                  <a:srgbClr val="0000F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summary feedback form</a:t>
            </a:r>
            <a:r>
              <a:rPr lang="en-US" sz="1200">
                <a:solidFill>
                  <a:srgbClr val="0B5394"/>
                </a:solidFill>
                <a:highlight>
                  <a:srgbClr val="FFFFFF"/>
                </a:highlight>
              </a:rPr>
              <a:t> within 30 days of the event/project completion.</a:t>
            </a:r>
            <a:endParaRPr sz="12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200">
              <a:solidFill>
                <a:srgbClr val="351C75"/>
              </a:solidFill>
              <a:highlight>
                <a:srgbClr val="FFFFFF"/>
              </a:highlight>
            </a:endParaRPr>
          </a:p>
        </p:txBody>
      </p:sp>
      <p:sp>
        <p:nvSpPr>
          <p:cNvPr id="136" name="Google Shape;136;p9"/>
          <p:cNvSpPr txBox="1"/>
          <p:nvPr/>
        </p:nvSpPr>
        <p:spPr>
          <a:xfrm>
            <a:off x="7696900" y="306900"/>
            <a:ext cx="39735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Region 7 Support</a:t>
            </a:r>
            <a:endParaRPr sz="28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99c868348_1_21"/>
          <p:cNvSpPr/>
          <p:nvPr/>
        </p:nvSpPr>
        <p:spPr>
          <a:xfrm>
            <a:off x="-1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d99c868348_1_21"/>
          <p:cNvSpPr txBox="1">
            <a:spLocks noGrp="1"/>
          </p:cNvSpPr>
          <p:nvPr>
            <p:ph type="ctrTitle"/>
          </p:nvPr>
        </p:nvSpPr>
        <p:spPr>
          <a:xfrm>
            <a:off x="7513575" y="1709250"/>
            <a:ext cx="3973500" cy="3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OA.org Provides Reduced Cost Literature for Outreach events</a:t>
            </a:r>
            <a:endParaRPr sz="2000" b="1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https://media.oa.org/app/uploads/2023/01/12134736/reduced-cost-literature-for-events-or-professional-outreach-application.pdf</a:t>
            </a:r>
            <a:r>
              <a:rPr lang="en-US" sz="18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b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online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application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 includes instructions for completing and submitting the form. </a:t>
            </a:r>
            <a:r>
              <a:rPr lang="en-US" sz="1800"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can select from literature to tailor the pamphlets to a targeted audience.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The Region Chair &amp; Region Trustee Liaison will likely be asked by oa.org to verify the event.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i="1">
                <a:latin typeface="Arial"/>
                <a:ea typeface="Arial"/>
                <a:cs typeface="Arial"/>
                <a:sym typeface="Arial"/>
              </a:rPr>
              <a:t>Note: links may change over time</a:t>
            </a:r>
            <a:endParaRPr sz="18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d99c868348_1_21" descr="A application form with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725" r="16271"/>
          <a:stretch/>
        </p:blipFill>
        <p:spPr>
          <a:xfrm>
            <a:off x="20" y="10"/>
            <a:ext cx="6992881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d99c868348_1_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0975" y="5755850"/>
            <a:ext cx="1409500" cy="60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2d99c868348_1_21"/>
          <p:cNvSpPr txBox="1"/>
          <p:nvPr/>
        </p:nvSpPr>
        <p:spPr>
          <a:xfrm>
            <a:off x="7513575" y="230700"/>
            <a:ext cx="41568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OA World Service Support</a:t>
            </a:r>
            <a:endParaRPr sz="28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2d99c868348_1_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2"/>
          <p:cNvSpPr txBox="1"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000" u="sng"/>
              <a:t>Public Information and Professional Outreach Service Manual</a:t>
            </a:r>
            <a:r>
              <a:rPr lang="en-US" sz="3000"/>
              <a:t> </a:t>
            </a:r>
            <a:br>
              <a:rPr lang="en-US" sz="3000"/>
            </a:br>
            <a:br>
              <a:rPr lang="en-US" sz="3000"/>
            </a:br>
            <a:r>
              <a:rPr lang="en-US" sz="3000"/>
              <a:t>Is sold in the OA Bookstore on OA.org; gives detailed instructions on how to plan and run Outreach events.</a:t>
            </a:r>
            <a:br>
              <a:rPr lang="en-US" sz="3000"/>
            </a:br>
            <a:endParaRPr sz="3000"/>
          </a:p>
        </p:txBody>
      </p:sp>
      <p:sp>
        <p:nvSpPr>
          <p:cNvPr id="154" name="Google Shape;154;p12"/>
          <p:cNvSpPr/>
          <p:nvPr/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2" descr="A book with colorful speech bubbles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675" r="1" b="28093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457900" y="230700"/>
            <a:ext cx="39735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OA.org - Bookstore</a:t>
            </a:r>
            <a:endParaRPr sz="2800" b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d99c868348_1_8"/>
          <p:cNvSpPr/>
          <p:nvPr/>
        </p:nvSpPr>
        <p:spPr>
          <a:xfrm>
            <a:off x="0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d99c868348_1_8"/>
          <p:cNvSpPr/>
          <p:nvPr/>
        </p:nvSpPr>
        <p:spPr>
          <a:xfrm rot="5400000" flipH="1">
            <a:off x="-1410016" y="1410150"/>
            <a:ext cx="6858000" cy="4037700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12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d99c868348_1_8"/>
          <p:cNvSpPr/>
          <p:nvPr/>
        </p:nvSpPr>
        <p:spPr>
          <a:xfrm rot="5400000" flipH="1">
            <a:off x="-1410016" y="1420288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d99c868348_1_8"/>
          <p:cNvSpPr/>
          <p:nvPr/>
        </p:nvSpPr>
        <p:spPr>
          <a:xfrm rot="5400000" flipH="1">
            <a:off x="767983" y="3588145"/>
            <a:ext cx="2502000" cy="4037700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799903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d99c868348_1_8"/>
          <p:cNvSpPr/>
          <p:nvPr/>
        </p:nvSpPr>
        <p:spPr>
          <a:xfrm rot="-967356">
            <a:off x="-500907" y="968177"/>
            <a:ext cx="3897638" cy="4176045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2d99c868348_1_8"/>
          <p:cNvSpPr/>
          <p:nvPr/>
        </p:nvSpPr>
        <p:spPr>
          <a:xfrm rot="5400000" flipH="1">
            <a:off x="-1410024" y="1400012"/>
            <a:ext cx="6858000" cy="40377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17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d99c868348_1_8"/>
          <p:cNvSpPr txBox="1">
            <a:spLocks noGrp="1"/>
          </p:cNvSpPr>
          <p:nvPr>
            <p:ph type="title"/>
          </p:nvPr>
        </p:nvSpPr>
        <p:spPr>
          <a:xfrm>
            <a:off x="466725" y="1905701"/>
            <a:ext cx="3201300" cy="8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Screenshots 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69" name="Google Shape;169;g2d99c868348_1_8"/>
          <p:cNvSpPr txBox="1">
            <a:spLocks noGrp="1"/>
          </p:cNvSpPr>
          <p:nvPr>
            <p:ph type="body" idx="2"/>
          </p:nvPr>
        </p:nvSpPr>
        <p:spPr>
          <a:xfrm>
            <a:off x="4504548" y="586855"/>
            <a:ext cx="68493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600" b="1"/>
              <a:t>Find more information @</a:t>
            </a:r>
            <a:endParaRPr sz="1400" b="1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/>
              <a:t>Screenshots of:</a:t>
            </a:r>
            <a:endParaRPr sz="3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Region 7 website</a:t>
            </a:r>
            <a:endParaRPr sz="3000"/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OA.org</a:t>
            </a:r>
            <a:endParaRPr sz="30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0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500" i="1"/>
          </a:p>
        </p:txBody>
      </p:sp>
      <p:sp>
        <p:nvSpPr>
          <p:cNvPr id="170" name="Google Shape;170;g2d99c868348_1_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71" name="Google Shape;171;g2d99c868348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0975" y="5755850"/>
            <a:ext cx="1409500" cy="60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4"/>
          <p:cNvSpPr/>
          <p:nvPr/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4"/>
          <p:cNvSpPr/>
          <p:nvPr/>
        </p:nvSpPr>
        <p:spPr>
          <a:xfrm rot="-5400000">
            <a:off x="5305994" y="-5310547"/>
            <a:ext cx="1580014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19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rgbClr val="4472C4">
                  <a:alpha val="71764"/>
                </a:srgbClr>
              </a:gs>
              <a:gs pos="74000">
                <a:srgbClr val="1F3864">
                  <a:alpha val="0"/>
                </a:srgbClr>
              </a:gs>
              <a:gs pos="100000">
                <a:srgbClr val="1F3864">
                  <a:alpha val="0"/>
                </a:srgbClr>
              </a:gs>
            </a:gsLst>
            <a:lin ang="14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>
            <a:spLocks noGrp="1"/>
          </p:cNvSpPr>
          <p:nvPr>
            <p:ph type="title"/>
          </p:nvPr>
        </p:nvSpPr>
        <p:spPr>
          <a:xfrm>
            <a:off x="699715" y="288404"/>
            <a:ext cx="7170656" cy="97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Calibri"/>
              <a:buNone/>
            </a:pP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</a:rPr>
              <a:t>Outreach Resources on Region 7 Website </a:t>
            </a:r>
            <a:endParaRPr/>
          </a:p>
        </p:txBody>
      </p:sp>
      <p:pic>
        <p:nvPicPr>
          <p:cNvPr id="181" name="Google Shape;181;p4" descr="A screenshot of a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6346" y="1647149"/>
            <a:ext cx="2494900" cy="5014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 descr="A screenshot of a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979225" y="1658774"/>
            <a:ext cx="2343300" cy="47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 descr="A screenshot of a phon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880125" y="1670616"/>
            <a:ext cx="2343300" cy="468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grpSp>
        <p:nvGrpSpPr>
          <p:cNvPr id="185" name="Google Shape;185;p4"/>
          <p:cNvGrpSpPr/>
          <p:nvPr/>
        </p:nvGrpSpPr>
        <p:grpSpPr>
          <a:xfrm>
            <a:off x="838225" y="1361825"/>
            <a:ext cx="901800" cy="849300"/>
            <a:chOff x="762025" y="1361825"/>
            <a:chExt cx="901800" cy="849300"/>
          </a:xfrm>
        </p:grpSpPr>
        <p:sp>
          <p:nvSpPr>
            <p:cNvPr id="186" name="Google Shape;186;p4"/>
            <p:cNvSpPr/>
            <p:nvPr/>
          </p:nvSpPr>
          <p:spPr>
            <a:xfrm flipH="1">
              <a:off x="762025" y="1361825"/>
              <a:ext cx="901800" cy="8493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762025" y="1466675"/>
              <a:ext cx="901800" cy="6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Region 7 Home Page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4"/>
          <p:cNvGrpSpPr/>
          <p:nvPr/>
        </p:nvGrpSpPr>
        <p:grpSpPr>
          <a:xfrm>
            <a:off x="4191025" y="1438025"/>
            <a:ext cx="978000" cy="849300"/>
            <a:chOff x="762025" y="1361825"/>
            <a:chExt cx="978000" cy="849300"/>
          </a:xfrm>
        </p:grpSpPr>
        <p:sp>
          <p:nvSpPr>
            <p:cNvPr id="189" name="Google Shape;189;p4"/>
            <p:cNvSpPr/>
            <p:nvPr/>
          </p:nvSpPr>
          <p:spPr>
            <a:xfrm flipH="1">
              <a:off x="762025" y="1361825"/>
              <a:ext cx="901800" cy="849300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838225" y="1390475"/>
              <a:ext cx="901800" cy="63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Select, 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“Service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Resources”</a:t>
              </a:r>
              <a:endParaRPr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1" name="Google Shape;191;p4"/>
          <p:cNvSpPr/>
          <p:nvPr/>
        </p:nvSpPr>
        <p:spPr>
          <a:xfrm>
            <a:off x="9566950" y="3575800"/>
            <a:ext cx="1656900" cy="471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/>
            </a:outerShdw>
            <a:reflection stA="0"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R7 Service Info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Widescreen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Our Mission </vt:lpstr>
      <vt:lpstr>Agenda  </vt:lpstr>
      <vt:lpstr>Where can we get $ help with Outreach?</vt:lpstr>
      <vt:lpstr>Region 7 - Requesting Subsidy for Costs relating to Outreach Events    Up to 50% support of fees Up to the limit of current Outreach budget   https://oaregion7.org/forms/funding-application-for-public-outreach/  </vt:lpstr>
      <vt:lpstr>OA.org Provides Reduced Cost Literature for Outreach events  https://media.oa.org/app/uploads/2023/01/12134736/reduced-cost-literature-for-events-or-professional-outreach-application.pdf   The online application form includes instructions for completing and submitting the form. We can select from literature to tailor the pamphlets to a targeted audience.   The Region Chair &amp; Region Trustee Liaison will likely be asked by oa.org to verify the event.   Note: links may change over time</vt:lpstr>
      <vt:lpstr>Public Information and Professional Outreach Service Manual   Is sold in the OA Bookstore on OA.org; gives detailed instructions on how to plan and run Outreach events. </vt:lpstr>
      <vt:lpstr>Screenshots  </vt:lpstr>
      <vt:lpstr> Outreach Resources on Region 7 Website 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Car</dc:creator>
  <cp:lastModifiedBy>Hope Reisenwitz</cp:lastModifiedBy>
  <cp:revision>1</cp:revision>
  <dcterms:created xsi:type="dcterms:W3CDTF">2024-01-23T01:14:43Z</dcterms:created>
  <dcterms:modified xsi:type="dcterms:W3CDTF">2025-04-04T21:00:24Z</dcterms:modified>
</cp:coreProperties>
</file>