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305" r:id="rId3"/>
    <p:sldId id="306" r:id="rId4"/>
    <p:sldId id="302" r:id="rId5"/>
    <p:sldId id="293" r:id="rId6"/>
    <p:sldId id="291" r:id="rId7"/>
    <p:sldId id="299" r:id="rId8"/>
    <p:sldId id="304" r:id="rId9"/>
    <p:sldId id="258" r:id="rId10"/>
    <p:sldId id="294" r:id="rId11"/>
    <p:sldId id="301" r:id="rId12"/>
    <p:sldId id="260" r:id="rId13"/>
    <p:sldId id="296" r:id="rId14"/>
    <p:sldId id="298" r:id="rId15"/>
    <p:sldId id="257" r:id="rId16"/>
    <p:sldId id="288" r:id="rId17"/>
    <p:sldId id="297" r:id="rId18"/>
    <p:sldId id="278" r:id="rId19"/>
    <p:sldId id="289" r:id="rId20"/>
    <p:sldId id="284" r:id="rId21"/>
    <p:sldId id="285" r:id="rId22"/>
    <p:sldId id="286" r:id="rId23"/>
    <p:sldId id="287" r:id="rId24"/>
    <p:sldId id="300"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F0F58-5C45-54E9-1DFC-363EBA8459C9}" name="SJ Anderson" initials="SA" userId="b13df5916bf9dbd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9900"/>
    <a:srgbClr val="8E2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CEAB-C414-C98D-F6DA-C5D41694A7DB}" v="62" dt="2025-04-08T02:17:06.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00AA3-01B9-4901-873E-ADA2EA72C57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143669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00AA3-01B9-4901-873E-ADA2EA72C57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419590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00AA3-01B9-4901-873E-ADA2EA72C57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381955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00AA3-01B9-4901-873E-ADA2EA72C57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300846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00AA3-01B9-4901-873E-ADA2EA72C57B}"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30451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00AA3-01B9-4901-873E-ADA2EA72C57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136652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00AA3-01B9-4901-873E-ADA2EA72C57B}"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366830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00AA3-01B9-4901-873E-ADA2EA72C57B}"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288589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00AA3-01B9-4901-873E-ADA2EA72C57B}"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403493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0AA3-01B9-4901-873E-ADA2EA72C57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90797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0AA3-01B9-4901-873E-ADA2EA72C57B}"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68C85-F962-4AFA-A664-B46B8D1A2501}" type="slidenum">
              <a:rPr lang="en-US" smtClean="0"/>
              <a:t>‹#›</a:t>
            </a:fld>
            <a:endParaRPr lang="en-US"/>
          </a:p>
        </p:txBody>
      </p:sp>
    </p:spTree>
    <p:extLst>
      <p:ext uri="{BB962C8B-B14F-4D97-AF65-F5344CB8AC3E}">
        <p14:creationId xmlns:p14="http://schemas.microsoft.com/office/powerpoint/2010/main" val="38294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00AA3-01B9-4901-873E-ADA2EA72C57B}" type="datetimeFigureOut">
              <a:rPr lang="en-US" smtClean="0"/>
              <a:t>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8C85-F962-4AFA-A664-B46B8D1A2501}" type="slidenum">
              <a:rPr lang="en-US" smtClean="0"/>
              <a:t>‹#›</a:t>
            </a:fld>
            <a:endParaRPr lang="en-US"/>
          </a:p>
        </p:txBody>
      </p:sp>
    </p:spTree>
    <p:extLst>
      <p:ext uri="{BB962C8B-B14F-4D97-AF65-F5344CB8AC3E}">
        <p14:creationId xmlns:p14="http://schemas.microsoft.com/office/powerpoint/2010/main" val="75743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ABCCF-B5B3-3870-CE7A-955D802925E6}"/>
              </a:ext>
            </a:extLst>
          </p:cNvPr>
          <p:cNvSpPr/>
          <p:nvPr/>
        </p:nvSpPr>
        <p:spPr>
          <a:xfrm>
            <a:off x="1808425" y="-100852"/>
            <a:ext cx="10472314"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5E7D4-B6C0-5507-C7E9-CC65B2FDC36E}"/>
              </a:ext>
            </a:extLst>
          </p:cNvPr>
          <p:cNvSpPr>
            <a:spLocks noGrp="1"/>
          </p:cNvSpPr>
          <p:nvPr>
            <p:ph type="title"/>
          </p:nvPr>
        </p:nvSpPr>
        <p:spPr>
          <a:xfrm>
            <a:off x="2494903" y="582775"/>
            <a:ext cx="9115658" cy="1493651"/>
          </a:xfrm>
          <a:noFill/>
        </p:spPr>
        <p:txBody>
          <a:bodyPr>
            <a:normAutofit fontScale="90000"/>
          </a:bodyPr>
          <a:lstStyle/>
          <a:p>
            <a:pPr algn="ctr"/>
            <a:r>
              <a:rPr lang="en-US" sz="3100" b="1" dirty="0">
                <a:solidFill>
                  <a:srgbClr val="0070C0"/>
                </a:solidFill>
              </a:rPr>
              <a:t>OA Service Template for Use by </a:t>
            </a:r>
            <a:br>
              <a:rPr lang="en-US" sz="3100" b="1" dirty="0">
                <a:solidFill>
                  <a:srgbClr val="0070C0"/>
                </a:solidFill>
              </a:rPr>
            </a:br>
            <a:r>
              <a:rPr lang="en-US" sz="3100" b="1" dirty="0">
                <a:solidFill>
                  <a:srgbClr val="0070C0"/>
                </a:solidFill>
              </a:rPr>
              <a:t>Intergroups and Groups </a:t>
            </a:r>
            <a:br>
              <a:rPr lang="en-US" sz="1400" b="1" dirty="0">
                <a:ea typeface="Calibri Light"/>
                <a:cs typeface="Calibri Light"/>
              </a:rPr>
            </a:br>
            <a:r>
              <a:rPr lang="en-US" sz="1400" b="1" dirty="0">
                <a:solidFill>
                  <a:srgbClr val="0070C0"/>
                </a:solidFill>
                <a:ea typeface="Calibri Light"/>
                <a:cs typeface="Calibri Light"/>
              </a:rPr>
              <a:t>-</a:t>
            </a:r>
            <a:br>
              <a:rPr lang="en-US" b="1" dirty="0"/>
            </a:br>
            <a:r>
              <a:rPr lang="en-US" b="1" dirty="0"/>
              <a:t>Introduction to Service in OA</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DF5E5047-FE56-9F94-1660-77E49E2D689F}"/>
              </a:ext>
            </a:extLst>
          </p:cNvPr>
          <p:cNvSpPr>
            <a:spLocks noGrp="1"/>
          </p:cNvSpPr>
          <p:nvPr>
            <p:ph idx="1"/>
          </p:nvPr>
        </p:nvSpPr>
        <p:spPr>
          <a:xfrm>
            <a:off x="2755143" y="2217757"/>
            <a:ext cx="8587450" cy="4351338"/>
          </a:xfrm>
          <a:noFill/>
        </p:spPr>
        <p:txBody>
          <a:bodyPr vert="horz" lIns="91440" tIns="45720" rIns="91440" bIns="45720" rtlCol="0" anchor="t">
            <a:normAutofit fontScale="92500" lnSpcReduction="10000"/>
          </a:bodyPr>
          <a:lstStyle/>
          <a:p>
            <a:r>
              <a:rPr lang="en-US" dirty="0"/>
              <a:t>Intergroups - please share this PowerPoint with your group representatives and ask them to take this presentation back to their meetings. </a:t>
            </a:r>
          </a:p>
          <a:p>
            <a:r>
              <a:rPr lang="en-US" dirty="0"/>
              <a:t>Meeting Representative – view the presentation during a portion of your meeting format and consider screen sharing  if you have virtual attendees. Members of your group could each read a slide.</a:t>
            </a:r>
            <a:endParaRPr lang="en-US" dirty="0">
              <a:ea typeface="Calibri" panose="020F0502020204030204"/>
              <a:cs typeface="Calibri" panose="020F0502020204030204"/>
            </a:endParaRPr>
          </a:p>
          <a:p>
            <a:r>
              <a:rPr lang="en-US" dirty="0"/>
              <a:t>Maybe stop at each slide to discuss what was read. Some can briefly share their experience pertaining to the information on the slide.</a:t>
            </a:r>
            <a:endParaRPr lang="en-US" dirty="0">
              <a:ea typeface="Calibri" panose="020F0502020204030204"/>
              <a:cs typeface="Calibri" panose="020F0502020204030204"/>
            </a:endParaRPr>
          </a:p>
          <a:p>
            <a:r>
              <a:rPr lang="en-US" dirty="0"/>
              <a:t>Together we get better!!</a:t>
            </a:r>
          </a:p>
        </p:txBody>
      </p:sp>
      <p:pic>
        <p:nvPicPr>
          <p:cNvPr id="5" name="Picture 4" descr="A black text on a white background&#10;&#10;Description automatically generated">
            <a:extLst>
              <a:ext uri="{FF2B5EF4-FFF2-40B4-BE49-F238E27FC236}">
                <a16:creationId xmlns:a16="http://schemas.microsoft.com/office/drawing/2014/main" id="{8806B5C1-6373-3E60-0A58-7D862892C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15871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ABEEDD-4D85-F063-9A73-53116D9BCDA9}"/>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DBF1FA72-731F-7794-99E1-F8DADD43A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6" name="TextBox 5">
            <a:extLst>
              <a:ext uri="{FF2B5EF4-FFF2-40B4-BE49-F238E27FC236}">
                <a16:creationId xmlns:a16="http://schemas.microsoft.com/office/drawing/2014/main" id="{2EEED37C-9416-C592-E28F-0D563F65F89C}"/>
              </a:ext>
            </a:extLst>
          </p:cNvPr>
          <p:cNvSpPr txBox="1"/>
          <p:nvPr/>
        </p:nvSpPr>
        <p:spPr>
          <a:xfrm>
            <a:off x="3402957" y="2258700"/>
            <a:ext cx="7870785" cy="4278094"/>
          </a:xfrm>
          <a:prstGeom prst="rect">
            <a:avLst/>
          </a:prstGeom>
          <a:noFill/>
        </p:spPr>
        <p:txBody>
          <a:bodyPr wrap="square" lIns="91440" tIns="45720" rIns="91440" bIns="45720" rtlCol="0" anchor="t">
            <a:spAutoFit/>
          </a:bodyPr>
          <a:lstStyle/>
          <a:p>
            <a:pPr marL="800100" lvl="1" indent="-342900">
              <a:spcBef>
                <a:spcPts val="1200"/>
              </a:spcBef>
              <a:buClr>
                <a:srgbClr val="ED7D31">
                  <a:lumMod val="75000"/>
                </a:srgbClr>
              </a:buClr>
              <a:buFont typeface="Arial" panose="020B0604020202020204" pitchFamily="34" charset="0"/>
              <a:buChar char="•"/>
              <a:defRPr/>
            </a:pPr>
            <a:r>
              <a:rPr kumimoji="0" lang="en-US" sz="2800" b="1" i="0" u="sng" strike="noStrike" kern="1200" cap="none" spc="0" normalizeH="0" baseline="0" noProof="0" dirty="0">
                <a:ln>
                  <a:noFill/>
                </a:ln>
                <a:solidFill>
                  <a:srgbClr val="FF9900"/>
                </a:solidFill>
                <a:effectLst/>
                <a:uLnTx/>
                <a:uFillTx/>
                <a:latin typeface="Calibri" panose="020F0502020204030204"/>
                <a:ea typeface="+mn-ea"/>
                <a:cs typeface="+mn-cs"/>
              </a:rPr>
              <a:t>Face-to-Face:</a:t>
            </a:r>
            <a:r>
              <a:rPr kumimoji="0" lang="en-US" sz="2800" b="1" i="0" u="none" strike="noStrike" kern="1200" cap="none" spc="0" normalizeH="0" baseline="0" noProof="0" dirty="0">
                <a:ln>
                  <a:noFill/>
                </a:ln>
                <a:solidFill>
                  <a:srgbClr val="FF9900"/>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You can serve by </a:t>
            </a:r>
            <a:r>
              <a:rPr lang="en-US" sz="2800">
                <a:solidFill>
                  <a:prstClr val="black"/>
                </a:solidFill>
                <a:latin typeface="Calibri" panose="020F0502020204030204"/>
              </a:rPr>
              <a:t>sponsoring</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2800">
                <a:solidFill>
                  <a:prstClr val="black"/>
                </a:solidFill>
                <a:latin typeface="Calibri" panose="020F0502020204030204"/>
              </a:rPr>
              <a:t>setting up for the meeting,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sharing, leading a meeting, </a:t>
            </a:r>
            <a:r>
              <a:rPr lang="en-US" sz="2800">
                <a:solidFill>
                  <a:prstClr val="black"/>
                </a:solidFill>
                <a:latin typeface="Calibri" panose="020F0502020204030204"/>
              </a:rPr>
              <a:t>obtain speakers or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greeting </a:t>
            </a:r>
            <a:r>
              <a:rPr lang="en-US" sz="2800">
                <a:solidFill>
                  <a:prstClr val="black"/>
                </a:solidFill>
                <a:latin typeface="Calibri" panose="020F0502020204030204"/>
              </a:rPr>
              <a:t>fellow members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800100" lvl="1" indent="-342900">
              <a:spcBef>
                <a:spcPts val="1200"/>
              </a:spcBef>
              <a:buClr>
                <a:srgbClr val="ED7D31">
                  <a:lumMod val="75000"/>
                </a:srgbClr>
              </a:buClr>
              <a:buFont typeface="Arial" panose="020B0604020202020204" pitchFamily="34" charset="0"/>
              <a:buChar char="•"/>
              <a:defRPr/>
            </a:pPr>
            <a:r>
              <a:rPr lang="en-US" sz="2800" b="1" u="sng">
                <a:solidFill>
                  <a:srgbClr val="FF9900"/>
                </a:solidFill>
                <a:latin typeface="Calibri" panose="020F0502020204030204"/>
                <a:ea typeface="Open Sans"/>
                <a:cs typeface="Open Sans"/>
              </a:rPr>
              <a:t>Virtual</a:t>
            </a:r>
            <a:r>
              <a:rPr kumimoji="0" lang="en-US" sz="2800" b="0" i="0" u="none" strike="noStrike" kern="1200" cap="none" spc="0" normalizeH="0" baseline="0" noProof="0">
                <a:ln>
                  <a:noFill/>
                </a:ln>
                <a:solidFill>
                  <a:srgbClr val="FF9900"/>
                </a:solidFill>
                <a:effectLst/>
                <a:uLnTx/>
                <a:uFillTx/>
                <a:latin typeface="Calibri" panose="020F0502020204030204"/>
                <a:ea typeface="Open Sans"/>
                <a:cs typeface="Open Sans"/>
              </a:rPr>
              <a:t>:  </a:t>
            </a:r>
            <a:r>
              <a:rPr lang="en-US" sz="2800">
                <a:solidFill>
                  <a:prstClr val="black"/>
                </a:solidFill>
                <a:latin typeface="Calibri" panose="020F0502020204030204"/>
                <a:ea typeface="Open Sans"/>
                <a:cs typeface="Open Sans"/>
              </a:rPr>
              <a:t>In addition to the above, you</a:t>
            </a:r>
            <a:r>
              <a:rPr kumimoji="0" lang="en-US" sz="2800" b="0" i="0" u="none" strike="noStrike" kern="1200" cap="none" spc="0" normalizeH="0" baseline="0" noProof="0">
                <a:ln>
                  <a:noFill/>
                </a:ln>
                <a:solidFill>
                  <a:prstClr val="black"/>
                </a:solidFill>
                <a:effectLst/>
                <a:uLnTx/>
                <a:uFillTx/>
                <a:latin typeface="Calibri" panose="020F0502020204030204"/>
                <a:ea typeface="Open Sans"/>
                <a:cs typeface="Open Sans"/>
              </a:rPr>
              <a:t> can </a:t>
            </a:r>
            <a:r>
              <a:rPr lang="en-US" sz="2800">
                <a:solidFill>
                  <a:prstClr val="black"/>
                </a:solidFill>
                <a:latin typeface="Calibri" panose="020F0502020204030204"/>
                <a:ea typeface="Open Sans"/>
                <a:cs typeface="Open Sans"/>
              </a:rPr>
              <a:t>serve as host and provide security </a:t>
            </a:r>
            <a:r>
              <a:rPr kumimoji="0" lang="en-US" sz="2800" b="0" i="0" u="none" strike="noStrike" kern="1200" cap="none" spc="0" normalizeH="0" baseline="0" noProof="0">
                <a:ln>
                  <a:noFill/>
                </a:ln>
                <a:solidFill>
                  <a:prstClr val="black"/>
                </a:solidFill>
                <a:effectLst/>
                <a:uLnTx/>
                <a:uFillTx/>
                <a:latin typeface="Calibri" panose="020F0502020204030204"/>
                <a:ea typeface="Open Sans"/>
                <a:cs typeface="Open Sans"/>
              </a:rPr>
              <a:t>from outside intruders</a:t>
            </a:r>
            <a:r>
              <a:rPr lang="en-US" sz="2800">
                <a:solidFill>
                  <a:prstClr val="black"/>
                </a:solidFill>
                <a:latin typeface="Calibri" panose="020F0502020204030204"/>
                <a:ea typeface="Open Sans"/>
                <a:cs typeface="Open Sans"/>
              </a:rPr>
              <a:t>,</a:t>
            </a:r>
            <a:r>
              <a:rPr kumimoji="0" lang="en-US" sz="2800" b="0" i="0" u="none" strike="noStrike" kern="1200" cap="none" spc="0" normalizeH="0" baseline="0" noProof="0">
                <a:ln>
                  <a:noFill/>
                </a:ln>
                <a:solidFill>
                  <a:prstClr val="black"/>
                </a:solidFill>
                <a:effectLst/>
                <a:uLnTx/>
                <a:uFillTx/>
                <a:latin typeface="Calibri" panose="020F0502020204030204"/>
                <a:ea typeface="Open Sans"/>
                <a:cs typeface="Open Sans"/>
              </a:rPr>
              <a:t> </a:t>
            </a:r>
            <a:r>
              <a:rPr lang="en-US" sz="2800">
                <a:solidFill>
                  <a:prstClr val="black"/>
                </a:solidFill>
                <a:latin typeface="Calibri" panose="020F0502020204030204"/>
                <a:ea typeface="Open Sans"/>
                <a:cs typeface="Open Sans"/>
              </a:rPr>
              <a:t>and</a:t>
            </a:r>
            <a:r>
              <a:rPr kumimoji="0" lang="en-US" sz="2800" b="0" i="0" u="none" strike="noStrike" kern="1200" cap="none" spc="0" normalizeH="0" baseline="0" noProof="0">
                <a:ln>
                  <a:noFill/>
                </a:ln>
                <a:solidFill>
                  <a:prstClr val="black"/>
                </a:solidFill>
                <a:effectLst/>
                <a:uLnTx/>
                <a:uFillTx/>
                <a:latin typeface="Calibri" panose="020F0502020204030204"/>
                <a:ea typeface="Open Sans"/>
                <a:cs typeface="Open Sans"/>
              </a:rPr>
              <a:t> </a:t>
            </a:r>
            <a:r>
              <a:rPr lang="en-US" sz="2800">
                <a:solidFill>
                  <a:prstClr val="black"/>
                </a:solidFill>
                <a:latin typeface="Calibri" panose="020F0502020204030204"/>
                <a:ea typeface="Open Sans"/>
                <a:cs typeface="Open Sans"/>
              </a:rPr>
              <a:t>contact participants</a:t>
            </a:r>
            <a:r>
              <a:rPr kumimoji="0" lang="en-US" sz="2800" b="0" i="0" u="none" strike="noStrike" kern="1200" cap="none" spc="0" normalizeH="0" baseline="0" noProof="0">
                <a:ln>
                  <a:noFill/>
                </a:ln>
                <a:solidFill>
                  <a:prstClr val="black"/>
                </a:solidFill>
                <a:effectLst/>
                <a:uLnTx/>
                <a:uFillTx/>
                <a:latin typeface="Calibri" panose="020F0502020204030204"/>
                <a:ea typeface="Open Sans"/>
                <a:cs typeface="Open Sans"/>
              </a:rPr>
              <a:t> during </a:t>
            </a:r>
            <a:r>
              <a:rPr kumimoji="0" lang="en-US" sz="2800" b="0" i="0" u="none" strike="noStrike" kern="1200" cap="none" spc="0" normalizeH="0" baseline="0" noProof="0" dirty="0">
                <a:ln>
                  <a:noFill/>
                </a:ln>
                <a:solidFill>
                  <a:prstClr val="black"/>
                </a:solidFill>
                <a:effectLst/>
                <a:uLnTx/>
                <a:uFillTx/>
                <a:latin typeface="Calibri" panose="020F0502020204030204"/>
                <a:ea typeface="Open Sans"/>
                <a:cs typeface="Open Sans"/>
              </a:rPr>
              <a:t>the week for fellowship.</a:t>
            </a:r>
            <a:endParaRPr lang="en-US" sz="2800" dirty="0">
              <a:solidFill>
                <a:prstClr val="black"/>
              </a:solidFill>
              <a:latin typeface="Calibri" panose="020F0502020204030204"/>
              <a:ea typeface="Open Sans"/>
              <a:cs typeface="Open Sans"/>
            </a:endParaRPr>
          </a:p>
          <a:p>
            <a:pPr marL="800100" marR="0" lvl="1" indent="-342900" algn="l" defTabSz="457200" rtl="0" eaLnBrk="1" fontAlgn="auto" latinLnBrk="0" hangingPunct="1">
              <a:lnSpc>
                <a:spcPct val="100000"/>
              </a:lnSpc>
              <a:spcBef>
                <a:spcPts val="1200"/>
              </a:spcBef>
              <a:spcAft>
                <a:spcPts val="0"/>
              </a:spcAft>
              <a:buClr>
                <a:srgbClr val="ED7D31">
                  <a:lumMod val="75000"/>
                </a:srgbClr>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F9900"/>
                </a:solidFill>
                <a:effectLst/>
                <a:uLnTx/>
                <a:uFillTx/>
                <a:latin typeface="Calibri" panose="020F0502020204030204"/>
                <a:ea typeface="Open Sans" panose="020B0606030504020204" pitchFamily="34" charset="0"/>
                <a:cs typeface="Open Sans" panose="020B0606030504020204" pitchFamily="34" charset="0"/>
              </a:rPr>
              <a:t>Ask how you can help!</a:t>
            </a:r>
          </a:p>
        </p:txBody>
      </p:sp>
      <p:sp>
        <p:nvSpPr>
          <p:cNvPr id="7" name="TextBox 6">
            <a:extLst>
              <a:ext uri="{FF2B5EF4-FFF2-40B4-BE49-F238E27FC236}">
                <a16:creationId xmlns:a16="http://schemas.microsoft.com/office/drawing/2014/main" id="{7DF91553-96D8-CB74-CCC4-23D79449373F}"/>
              </a:ext>
            </a:extLst>
          </p:cNvPr>
          <p:cNvSpPr txBox="1"/>
          <p:nvPr/>
        </p:nvSpPr>
        <p:spPr>
          <a:xfrm>
            <a:off x="3402957" y="546036"/>
            <a:ext cx="8171727" cy="2062103"/>
          </a:xfrm>
          <a:prstGeom prst="rect">
            <a:avLst/>
          </a:prstGeom>
          <a:noFill/>
        </p:spPr>
        <p:txBody>
          <a:bodyPr wrap="square" lIns="91440" tIns="45720" rIns="91440" bIns="45720" rtlCol="0" anchor="t">
            <a:spAutoFit/>
          </a:bodyPr>
          <a:lstStyle/>
          <a:p>
            <a:r>
              <a:rPr lang="en-US" sz="3600">
                <a:solidFill>
                  <a:schemeClr val="accent2">
                    <a:lumMod val="75000"/>
                  </a:schemeClr>
                </a:solidFill>
                <a:latin typeface="Amasis MT Pro Medium"/>
              </a:rPr>
              <a:t>Service at the Group Level</a:t>
            </a:r>
          </a:p>
          <a:p>
            <a:r>
              <a:rPr lang="en-US" sz="2800" u="sng" dirty="0">
                <a:solidFill>
                  <a:srgbClr val="336699"/>
                </a:solidFill>
                <a:latin typeface="Calibri"/>
                <a:ea typeface="Calibri"/>
                <a:cs typeface="Calibri"/>
              </a:rPr>
              <a:t>All</a:t>
            </a:r>
            <a:r>
              <a:rPr lang="en-US" sz="2800" dirty="0">
                <a:solidFill>
                  <a:srgbClr val="336699"/>
                </a:solidFill>
                <a:latin typeface="Calibri"/>
                <a:ea typeface="Calibri"/>
                <a:cs typeface="Calibri"/>
              </a:rPr>
              <a:t> who have the desire to stop eating compulsively are </a:t>
            </a:r>
            <a:r>
              <a:rPr lang="en-US" sz="2800">
                <a:solidFill>
                  <a:srgbClr val="336699"/>
                </a:solidFill>
                <a:latin typeface="Calibri"/>
                <a:ea typeface="Calibri"/>
                <a:cs typeface="Calibri"/>
              </a:rPr>
              <a:t>welcome at any OA meeting.</a:t>
            </a:r>
            <a:endParaRPr lang="en-US" sz="2800">
              <a:solidFill>
                <a:srgbClr val="000000"/>
              </a:solidFill>
              <a:latin typeface="Calibri"/>
              <a:ea typeface="Calibri"/>
              <a:cs typeface="Calibri"/>
            </a:endParaRPr>
          </a:p>
          <a:p>
            <a:endParaRPr lang="en-US" sz="3600" dirty="0">
              <a:solidFill>
                <a:schemeClr val="accent2">
                  <a:lumMod val="75000"/>
                </a:schemeClr>
              </a:solidFill>
              <a:latin typeface="Amasis MT Pro Medium"/>
            </a:endParaRPr>
          </a:p>
        </p:txBody>
      </p:sp>
    </p:spTree>
    <p:extLst>
      <p:ext uri="{BB962C8B-B14F-4D97-AF65-F5344CB8AC3E}">
        <p14:creationId xmlns:p14="http://schemas.microsoft.com/office/powerpoint/2010/main" val="232450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9F788-D6A1-D61D-CAC1-3D2F16A36FA5}"/>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2D807EF5-5773-C78B-DD9A-E1A1CE395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825B8D1E-A056-24E8-E1BB-22AECF0BBC51}"/>
              </a:ext>
            </a:extLst>
          </p:cNvPr>
          <p:cNvSpPr txBox="1"/>
          <p:nvPr/>
        </p:nvSpPr>
        <p:spPr>
          <a:xfrm>
            <a:off x="2933140" y="637227"/>
            <a:ext cx="8851227" cy="5632311"/>
          </a:xfrm>
          <a:prstGeom prst="rect">
            <a:avLst/>
          </a:prstGeom>
          <a:noFill/>
        </p:spPr>
        <p:txBody>
          <a:bodyPr wrap="square" lIns="91440" tIns="45720" rIns="91440" bIns="45720" rtlCol="0" anchor="t">
            <a:spAutoFit/>
          </a:bodyPr>
          <a:lstStyle/>
          <a:p>
            <a:pPr algn="ctr"/>
            <a:r>
              <a:rPr lang="en-US" sz="4000" b="0" i="0" dirty="0">
                <a:solidFill>
                  <a:srgbClr val="336699"/>
                </a:solidFill>
                <a:effectLst/>
                <a:highlight>
                  <a:srgbClr val="FFFFFF"/>
                </a:highlight>
                <a:latin typeface="Amasis MT Pro Medium" panose="02040604050005020304" pitchFamily="18" charset="0"/>
              </a:rPr>
              <a:t>Where Else Can You Serve in </a:t>
            </a:r>
          </a:p>
          <a:p>
            <a:pPr algn="ctr"/>
            <a:r>
              <a:rPr lang="en-US" sz="4000" b="0" i="0" dirty="0">
                <a:solidFill>
                  <a:srgbClr val="336699"/>
                </a:solidFill>
                <a:effectLst/>
                <a:highlight>
                  <a:srgbClr val="FFFFFF"/>
                </a:highlight>
                <a:latin typeface="Amasis MT Pro Medium" panose="02040604050005020304" pitchFamily="18" charset="0"/>
              </a:rPr>
              <a:t>Your Local Group?</a:t>
            </a:r>
          </a:p>
          <a:p>
            <a:endParaRPr lang="en-US" sz="2800" dirty="0">
              <a:solidFill>
                <a:srgbClr val="000000"/>
              </a:solidFill>
              <a:highlight>
                <a:srgbClr val="FFFFFF"/>
              </a:highlight>
              <a:latin typeface="Aptos" panose="020B0004020202020204" pitchFamily="34" charset="0"/>
            </a:endParaRPr>
          </a:p>
          <a:p>
            <a:r>
              <a:rPr lang="en-US" sz="2800" b="0" i="0" dirty="0">
                <a:solidFill>
                  <a:srgbClr val="000000"/>
                </a:solidFill>
                <a:effectLst/>
                <a:highlight>
                  <a:srgbClr val="FFFFFF"/>
                </a:highlight>
                <a:latin typeface="Aptos"/>
              </a:rPr>
              <a:t>Do you have service positions that are unfilled at </a:t>
            </a:r>
            <a:r>
              <a:rPr lang="en-US" sz="2800" b="0" i="0">
                <a:solidFill>
                  <a:srgbClr val="000000"/>
                </a:solidFill>
                <a:effectLst/>
                <a:highlight>
                  <a:srgbClr val="FFFFFF"/>
                </a:highlight>
                <a:latin typeface="Aptos"/>
              </a:rPr>
              <a:t>your group</a:t>
            </a:r>
            <a:r>
              <a:rPr lang="en-US" sz="2800">
                <a:solidFill>
                  <a:srgbClr val="000000"/>
                </a:solidFill>
                <a:highlight>
                  <a:srgbClr val="FFFFFF"/>
                </a:highlight>
                <a:latin typeface="Aptos"/>
              </a:rPr>
              <a:t>, such as Treasurer, Secretary or Intergroup Representative?</a:t>
            </a:r>
            <a:r>
              <a:rPr lang="en-US" sz="2800" b="0" i="0">
                <a:solidFill>
                  <a:srgbClr val="000000"/>
                </a:solidFill>
                <a:effectLst/>
                <a:highlight>
                  <a:srgbClr val="FFFFFF"/>
                </a:highlight>
                <a:latin typeface="Aptos"/>
              </a:rPr>
              <a:t>  </a:t>
            </a:r>
            <a:r>
              <a:rPr lang="en-US" sz="2800" b="1" i="0" dirty="0">
                <a:solidFill>
                  <a:srgbClr val="FF9900"/>
                </a:solidFill>
                <a:effectLst/>
                <a:highlight>
                  <a:srgbClr val="FFFFFF"/>
                </a:highlight>
                <a:latin typeface="Aptos"/>
              </a:rPr>
              <a:t>Volunteer as you are able.</a:t>
            </a:r>
          </a:p>
          <a:p>
            <a:endParaRPr lang="en-US" sz="2800" b="0" i="0" dirty="0">
              <a:solidFill>
                <a:srgbClr val="000000"/>
              </a:solidFill>
              <a:effectLst/>
              <a:highlight>
                <a:srgbClr val="FFFFFF"/>
              </a:highlight>
              <a:latin typeface="Aptos" panose="020B0004020202020204" pitchFamily="34" charset="0"/>
            </a:endParaRPr>
          </a:p>
          <a:p>
            <a:r>
              <a:rPr lang="en-US" sz="2800" b="0" i="0">
                <a:solidFill>
                  <a:srgbClr val="000000"/>
                </a:solidFill>
                <a:effectLst/>
                <a:highlight>
                  <a:srgbClr val="FFFFFF"/>
                </a:highlight>
                <a:latin typeface="Aptos"/>
              </a:rPr>
              <a:t>Is your group practicing </a:t>
            </a:r>
            <a:r>
              <a:rPr lang="en-US" sz="2800">
                <a:solidFill>
                  <a:srgbClr val="000000"/>
                </a:solidFill>
                <a:highlight>
                  <a:srgbClr val="FFFFFF"/>
                </a:highlight>
                <a:latin typeface="Aptos"/>
              </a:rPr>
              <a:t>rotation of service</a:t>
            </a:r>
            <a:r>
              <a:rPr lang="en-US" sz="2800" b="0" i="0">
                <a:solidFill>
                  <a:srgbClr val="000000"/>
                </a:solidFill>
                <a:effectLst/>
                <a:highlight>
                  <a:srgbClr val="FFFFFF"/>
                </a:highlight>
                <a:latin typeface="Aptos"/>
              </a:rPr>
              <a:t>?  </a:t>
            </a:r>
            <a:r>
              <a:rPr lang="en-US" sz="2800" b="1" i="0" dirty="0">
                <a:solidFill>
                  <a:srgbClr val="FF9900"/>
                </a:solidFill>
                <a:effectLst/>
                <a:latin typeface="Aptos"/>
              </a:rPr>
              <a:t>Take a turn.</a:t>
            </a:r>
          </a:p>
          <a:p>
            <a:endParaRPr lang="en-US" sz="2800" b="0" i="0" dirty="0">
              <a:solidFill>
                <a:srgbClr val="000000"/>
              </a:solidFill>
              <a:effectLst/>
              <a:highlight>
                <a:srgbClr val="FFFFFF"/>
              </a:highlight>
              <a:latin typeface="Aptos" panose="020B0004020202020204" pitchFamily="34" charset="0"/>
            </a:endParaRPr>
          </a:p>
          <a:p>
            <a:r>
              <a:rPr lang="en-US" sz="2800" b="0" i="0" dirty="0">
                <a:solidFill>
                  <a:srgbClr val="000000"/>
                </a:solidFill>
                <a:effectLst/>
                <a:highlight>
                  <a:srgbClr val="FFFFFF"/>
                </a:highlight>
                <a:latin typeface="Aptos"/>
              </a:rPr>
              <a:t>Is your group practicing Tradition Seven when it comes to service and practicing the principle of responsibility?  </a:t>
            </a:r>
            <a:endParaRPr lang="en-US" sz="2800" b="1">
              <a:solidFill>
                <a:srgbClr val="FF9900"/>
              </a:solidFill>
              <a:latin typeface="Calibri" panose="020F0502020204030204"/>
              <a:ea typeface="Calibri" panose="020F0502020204030204"/>
              <a:cs typeface="Calibri" panose="020F0502020204030204"/>
            </a:endParaRPr>
          </a:p>
          <a:p>
            <a:r>
              <a:rPr lang="en-US" sz="2800" b="1">
                <a:solidFill>
                  <a:srgbClr val="FF9900"/>
                </a:solidFill>
                <a:highlight>
                  <a:srgbClr val="FFFFFF"/>
                </a:highlight>
                <a:latin typeface="Aptos"/>
              </a:rPr>
              <a:t>Make both monetary and service contributions</a:t>
            </a:r>
            <a:r>
              <a:rPr lang="en-US" sz="2800" b="1" i="0">
                <a:solidFill>
                  <a:srgbClr val="FF9900"/>
                </a:solidFill>
                <a:effectLst/>
                <a:highlight>
                  <a:srgbClr val="FFFFFF"/>
                </a:highlight>
                <a:latin typeface="Aptos"/>
              </a:rPr>
              <a:t>.</a:t>
            </a:r>
            <a:endParaRPr lang="en-US" sz="2800" b="1">
              <a:solidFill>
                <a:srgbClr val="FF99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31824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9DF353-6827-192A-2BFE-1B25BB7359EA}"/>
              </a:ext>
            </a:extLst>
          </p:cNvPr>
          <p:cNvSpPr/>
          <p:nvPr/>
        </p:nvSpPr>
        <p:spPr>
          <a:xfrm>
            <a:off x="2078181" y="0"/>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9AF2F57-8283-7B71-D88F-817436C3C986}"/>
              </a:ext>
            </a:extLst>
          </p:cNvPr>
          <p:cNvSpPr txBox="1"/>
          <p:nvPr/>
        </p:nvSpPr>
        <p:spPr>
          <a:xfrm>
            <a:off x="3022220" y="671336"/>
            <a:ext cx="8314480" cy="5940088"/>
          </a:xfrm>
          <a:prstGeom prst="rect">
            <a:avLst/>
          </a:prstGeom>
          <a:noFill/>
        </p:spPr>
        <p:txBody>
          <a:bodyPr wrap="square" lIns="91440" tIns="45720" rIns="91440" bIns="45720" rtlCol="0" anchor="t">
            <a:spAutoFit/>
          </a:bodyPr>
          <a:lstStyle/>
          <a:p>
            <a:pPr>
              <a:spcBef>
                <a:spcPts val="1200"/>
              </a:spcBef>
            </a:pPr>
            <a:r>
              <a:rPr lang="en-US" sz="6000" b="1">
                <a:solidFill>
                  <a:srgbClr val="336699"/>
                </a:solidFill>
                <a:latin typeface="Open Sans"/>
                <a:ea typeface="Open Sans"/>
                <a:cs typeface="Open Sans"/>
              </a:rPr>
              <a:t>Intergroups </a:t>
            </a:r>
          </a:p>
          <a:p>
            <a:pPr>
              <a:spcBef>
                <a:spcPts val="1200"/>
              </a:spcBef>
            </a:pPr>
            <a:r>
              <a:rPr lang="en-US" sz="2800">
                <a:solidFill>
                  <a:srgbClr val="336699"/>
                </a:solidFill>
              </a:rPr>
              <a:t>An Intergroup (IG) is made up of affiliated groups that have </a:t>
            </a:r>
            <a:r>
              <a:rPr lang="en-US" sz="2800" dirty="0">
                <a:solidFill>
                  <a:srgbClr val="336699"/>
                </a:solidFill>
              </a:rPr>
              <a:t>formed a service body to support and represent them.</a:t>
            </a:r>
            <a:endParaRPr lang="en-US" sz="2800" dirty="0">
              <a:solidFill>
                <a:srgbClr val="336699"/>
              </a:solidFill>
              <a:ea typeface="Calibri"/>
              <a:cs typeface="Calibri"/>
            </a:endParaRPr>
          </a:p>
          <a:p>
            <a:pPr marL="1257300" lvl="2" indent="-342900">
              <a:spcBef>
                <a:spcPts val="1200"/>
              </a:spcBef>
              <a:buClr>
                <a:schemeClr val="accent4">
                  <a:lumMod val="75000"/>
                </a:schemeClr>
              </a:buClr>
              <a:buFont typeface="Arial" panose="020B0604020202020204" pitchFamily="34" charset="0"/>
              <a:buChar char="•"/>
            </a:pPr>
            <a:r>
              <a:rPr lang="en-US" sz="2800">
                <a:ea typeface="Open Sans"/>
                <a:cs typeface="Open Sans"/>
              </a:rPr>
              <a:t>Provides a communication hub for affiliated groups.</a:t>
            </a:r>
          </a:p>
          <a:p>
            <a:pPr marL="1257300" lvl="2" indent="-342900">
              <a:spcBef>
                <a:spcPts val="1200"/>
              </a:spcBef>
              <a:buClr>
                <a:schemeClr val="accent4">
                  <a:lumMod val="75000"/>
                </a:schemeClr>
              </a:buClr>
              <a:buFont typeface="Arial" panose="020B0604020202020204" pitchFamily="34" charset="0"/>
              <a:buChar char="•"/>
            </a:pPr>
            <a:r>
              <a:rPr lang="en-US" sz="2800" dirty="0">
                <a:ea typeface="Open Sans"/>
                <a:cs typeface="Open Sans"/>
              </a:rPr>
              <a:t>Presents encouraging &amp; educational workshops, speakers, retreats, etc. that </a:t>
            </a:r>
            <a:r>
              <a:rPr lang="en-US" sz="2800">
                <a:ea typeface="Open Sans"/>
                <a:cs typeface="Open Sans"/>
              </a:rPr>
              <a:t>promote abstinence.</a:t>
            </a:r>
            <a:endParaRPr lang="en-US" sz="2800">
              <a:ea typeface="Open Sans" panose="020B0606030504020204" pitchFamily="34" charset="0"/>
              <a:cs typeface="Open Sans" panose="020B0606030504020204" pitchFamily="34" charset="0"/>
            </a:endParaRPr>
          </a:p>
          <a:p>
            <a:pPr marL="1200150" lvl="2" indent="-285750">
              <a:spcBef>
                <a:spcPts val="1200"/>
              </a:spcBef>
              <a:buClr>
                <a:schemeClr val="accent4">
                  <a:lumMod val="75000"/>
                </a:schemeClr>
              </a:buClr>
              <a:buFont typeface="Arial" panose="020B0604020202020204" pitchFamily="34" charset="0"/>
              <a:buChar char="•"/>
            </a:pPr>
            <a:r>
              <a:rPr lang="en-US" sz="2800">
                <a:ea typeface="Open Sans"/>
                <a:cs typeface="Open Sans"/>
              </a:rPr>
              <a:t>Provides insurance for Intergroup events and meetings, as needed.</a:t>
            </a:r>
            <a:endParaRPr lang="en-US" sz="2800">
              <a:ea typeface="Open Sans" panose="020B0606030504020204" pitchFamily="34" charset="0"/>
              <a:cs typeface="Open Sans" panose="020B0606030504020204" pitchFamily="34" charset="0"/>
            </a:endParaRPr>
          </a:p>
        </p:txBody>
      </p:sp>
      <p:pic>
        <p:nvPicPr>
          <p:cNvPr id="4" name="Picture 3" descr="A black text on a white background&#10;&#10;Description automatically generated">
            <a:extLst>
              <a:ext uri="{FF2B5EF4-FFF2-40B4-BE49-F238E27FC236}">
                <a16:creationId xmlns:a16="http://schemas.microsoft.com/office/drawing/2014/main" id="{E61D7FE0-1D81-F7D4-D4A8-D43486525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8638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77FC8B-373F-6504-B351-101C888CCEBB}"/>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B89A13E5-BAB4-6F85-EC63-AAEC13C25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6" name="TextBox 5">
            <a:extLst>
              <a:ext uri="{FF2B5EF4-FFF2-40B4-BE49-F238E27FC236}">
                <a16:creationId xmlns:a16="http://schemas.microsoft.com/office/drawing/2014/main" id="{72AB1AA7-88BF-B69E-BE00-2855C4702485}"/>
              </a:ext>
            </a:extLst>
          </p:cNvPr>
          <p:cNvSpPr txBox="1"/>
          <p:nvPr/>
        </p:nvSpPr>
        <p:spPr>
          <a:xfrm>
            <a:off x="3440837" y="452265"/>
            <a:ext cx="7477245" cy="6401753"/>
          </a:xfrm>
          <a:prstGeom prst="rect">
            <a:avLst/>
          </a:prstGeom>
          <a:noFill/>
        </p:spPr>
        <p:txBody>
          <a:bodyPr wrap="square" lIns="91440" tIns="45720" rIns="91440" bIns="45720" rtlCol="0" anchor="t">
            <a:spAutoFit/>
          </a:bodyPr>
          <a:lstStyle/>
          <a:p>
            <a:pPr algn="ctr"/>
            <a:r>
              <a:rPr lang="en-US" sz="2800" b="1" dirty="0">
                <a:solidFill>
                  <a:srgbClr val="FF9900"/>
                </a:solidFill>
                <a:latin typeface="Acme Gothic Wide" panose="00000805000000000000" pitchFamily="50" charset="0"/>
                <a:ea typeface="Open Sans" panose="020B0606030504020204" pitchFamily="34" charset="0"/>
                <a:cs typeface="Open Sans" panose="020B0606030504020204" pitchFamily="34" charset="0"/>
              </a:rPr>
              <a:t>INTERGROUP SERVICE OPPORTUNITIES:  </a:t>
            </a:r>
          </a:p>
          <a:p>
            <a:r>
              <a:rPr lang="en-US" sz="2800" dirty="0"/>
              <a:t>Each local group provides an Intergroup (IG) rep. </a:t>
            </a:r>
            <a:r>
              <a:rPr lang="en-US" sz="2800"/>
              <a:t>who serves as a voting member at IG </a:t>
            </a:r>
            <a:r>
              <a:rPr lang="en-US" sz="2800" dirty="0"/>
              <a:t>meetings – this is a great way to do service!  The intent is for all groups to be represented and have a voice and vote on the decisions made. </a:t>
            </a:r>
            <a:endParaRPr lang="en-US" dirty="0"/>
          </a:p>
          <a:p>
            <a:endParaRPr lang="en-US" sz="2800" dirty="0"/>
          </a:p>
          <a:p>
            <a:r>
              <a:rPr lang="en-US" sz="2800"/>
              <a:t>V</a:t>
            </a:r>
            <a:r>
              <a:rPr lang="en-US" sz="2800">
                <a:ea typeface="Open Sans"/>
                <a:cs typeface="Open Sans"/>
              </a:rPr>
              <a:t>isitors can attend with voice-but-no-vote and help with committee work. </a:t>
            </a:r>
            <a:r>
              <a:rPr lang="en-US" sz="2800">
                <a:ea typeface="Calibri"/>
                <a:cs typeface="Calibri"/>
              </a:rPr>
              <a:t>You may also volunteer to help plan and present OA-related workshops.</a:t>
            </a:r>
          </a:p>
          <a:p>
            <a:endParaRPr lang="en-US" sz="2800" dirty="0">
              <a:ea typeface="Open Sans"/>
              <a:cs typeface="Open Sans"/>
            </a:endParaRPr>
          </a:p>
          <a:p>
            <a:r>
              <a:rPr lang="en-US" sz="2800">
                <a:ea typeface="Open Sans"/>
                <a:cs typeface="Open Sans"/>
              </a:rPr>
              <a:t>Please ask to be </a:t>
            </a:r>
            <a:r>
              <a:rPr lang="en-US" sz="2800" dirty="0">
                <a:ea typeface="Open Sans"/>
                <a:cs typeface="Open Sans"/>
              </a:rPr>
              <a:t>put on the IG email list.</a:t>
            </a:r>
            <a:endParaRPr lang="en-US">
              <a:ea typeface="Calibri"/>
              <a:cs typeface="Calibri"/>
            </a:endParaRPr>
          </a:p>
          <a:p>
            <a:endParaRPr lang="en-US" sz="2800" dirty="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70129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B24F81-8426-EE72-6027-B6A6066731A6}"/>
              </a:ext>
            </a:extLst>
          </p:cNvPr>
          <p:cNvSpPr/>
          <p:nvPr/>
        </p:nvSpPr>
        <p:spPr>
          <a:xfrm>
            <a:off x="1914146" y="1"/>
            <a:ext cx="10366593" cy="6858000"/>
          </a:xfrm>
          <a:prstGeom prst="rect">
            <a:avLst/>
          </a:prstGeom>
          <a:gradFill>
            <a:gsLst>
              <a:gs pos="100000">
                <a:schemeClr val="accent4">
                  <a:lumMod val="60000"/>
                  <a:lumOff val="40000"/>
                </a:schemeClr>
              </a:gs>
              <a:gs pos="77000">
                <a:schemeClr val="accent1">
                  <a:lumMod val="0"/>
                  <a:lumOff val="100000"/>
                </a:schemeClr>
              </a:gs>
              <a:gs pos="100000">
                <a:schemeClr val="tx2">
                  <a:lumMod val="60000"/>
                  <a:lumOff val="40000"/>
                </a:schemeClr>
              </a:gs>
              <a:gs pos="100000">
                <a:schemeClr val="accent4">
                  <a:lumMod val="60000"/>
                  <a:lumOff val="40000"/>
                </a:schemeClr>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2A9686FE-3EBB-C907-001A-C3E42A39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845BC080-AA4F-89BF-78ED-9D6438FC4F98}"/>
              </a:ext>
            </a:extLst>
          </p:cNvPr>
          <p:cNvSpPr txBox="1"/>
          <p:nvPr/>
        </p:nvSpPr>
        <p:spPr>
          <a:xfrm>
            <a:off x="2861107" y="802099"/>
            <a:ext cx="8472669" cy="5870133"/>
          </a:xfrm>
          <a:prstGeom prst="rect">
            <a:avLst/>
          </a:prstGeom>
          <a:noFill/>
        </p:spPr>
        <p:txBody>
          <a:bodyPr wrap="square" rtlCol="0">
            <a:spAutoFit/>
          </a:bodyPr>
          <a:lstStyle/>
          <a:p>
            <a:pPr>
              <a:lnSpc>
                <a:spcPct val="150000"/>
              </a:lnSpc>
            </a:pPr>
            <a:r>
              <a:rPr lang="en-US" sz="2300" b="0" i="0" dirty="0">
                <a:solidFill>
                  <a:srgbClr val="000000"/>
                </a:solidFill>
                <a:effectLst/>
                <a:latin typeface="Amasis MT Pro Medium" panose="02040604050005020304" pitchFamily="18" charset="0"/>
              </a:rPr>
              <a:t>As my recovery grew, I started taking advantage of more and more service opportunities. I grew stronger with each experience that I embraced. I eventually served in every capacity at the meetings I attended. Then one of my meetings needed an Intergroup Rep. I didn't know what Intergroup was. At the request of a fellow, I agreed to visit an Intergroup meeting to see what it was like. I was amazed by the people who showed up to be of service to OA outside of their home meeting. I continue to take to heart the words I heard at that first Intergroup meeting: Where would I be today if OA hadn't been there for me?  -- Alice W.</a:t>
            </a:r>
            <a:endParaRPr lang="en-US" sz="2300" dirty="0">
              <a:latin typeface="Amasis MT Pro Medium" panose="02040604050005020304" pitchFamily="18" charset="0"/>
            </a:endParaRPr>
          </a:p>
        </p:txBody>
      </p:sp>
      <p:sp>
        <p:nvSpPr>
          <p:cNvPr id="6" name="TextBox 5">
            <a:extLst>
              <a:ext uri="{FF2B5EF4-FFF2-40B4-BE49-F238E27FC236}">
                <a16:creationId xmlns:a16="http://schemas.microsoft.com/office/drawing/2014/main" id="{A5EE98AF-29F4-BF85-0ACB-1A844EBF1851}"/>
              </a:ext>
            </a:extLst>
          </p:cNvPr>
          <p:cNvSpPr txBox="1"/>
          <p:nvPr/>
        </p:nvSpPr>
        <p:spPr>
          <a:xfrm>
            <a:off x="4432340" y="342327"/>
            <a:ext cx="48438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OA members share their experience</a:t>
            </a:r>
          </a:p>
        </p:txBody>
      </p:sp>
    </p:spTree>
    <p:extLst>
      <p:ext uri="{BB962C8B-B14F-4D97-AF65-F5344CB8AC3E}">
        <p14:creationId xmlns:p14="http://schemas.microsoft.com/office/powerpoint/2010/main" val="135154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61A7E-314A-CE27-3943-F9F9A3301986}"/>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4AB013B-43E2-DE8F-6B19-38E8EBE19A6B}"/>
              </a:ext>
            </a:extLst>
          </p:cNvPr>
          <p:cNvSpPr txBox="1"/>
          <p:nvPr/>
        </p:nvSpPr>
        <p:spPr>
          <a:xfrm>
            <a:off x="2861997" y="265628"/>
            <a:ext cx="8467218" cy="7032694"/>
          </a:xfrm>
          <a:prstGeom prst="rect">
            <a:avLst/>
          </a:prstGeom>
          <a:noFill/>
        </p:spPr>
        <p:txBody>
          <a:bodyPr wrap="square" lIns="91440" tIns="45720" rIns="91440" bIns="45720" anchor="t">
            <a:spAutoFit/>
          </a:bodyPr>
          <a:lstStyle/>
          <a:p>
            <a:pPr>
              <a:spcBef>
                <a:spcPts val="1200"/>
              </a:spcBef>
            </a:pPr>
            <a:r>
              <a:rPr lang="en-US" sz="6000" b="1">
                <a:solidFill>
                  <a:srgbClr val="336699"/>
                </a:solidFill>
                <a:latin typeface="Open Sans"/>
                <a:ea typeface="Open Sans"/>
                <a:cs typeface="Open Sans"/>
              </a:rPr>
              <a:t>Regions</a:t>
            </a:r>
            <a:endParaRPr lang="en-US" sz="6000" b="1" dirty="0">
              <a:solidFill>
                <a:srgbClr val="336699"/>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900" dirty="0">
              <a:ea typeface="Calibri"/>
              <a:cs typeface="Calibri"/>
            </a:endParaRPr>
          </a:p>
          <a:p>
            <a:pPr lvl="1"/>
            <a:r>
              <a:rPr lang="en-US" sz="2800"/>
              <a:t>OA has ten regions: one virtual region and nine </a:t>
            </a:r>
            <a:r>
              <a:rPr lang="en-US" sz="2800" dirty="0"/>
              <a:t>geographic regions each composed of intergroups </a:t>
            </a:r>
            <a:r>
              <a:rPr lang="en-US" sz="2800"/>
              <a:t>and service boards </a:t>
            </a:r>
            <a:r>
              <a:rPr lang="en-US" sz="2800" dirty="0"/>
              <a:t>that fall within its region. </a:t>
            </a:r>
            <a:endParaRPr lang="en-US"/>
          </a:p>
          <a:p>
            <a:pPr lvl="1"/>
            <a:endParaRPr lang="en-US" sz="2800" dirty="0"/>
          </a:p>
          <a:p>
            <a:pPr lvl="1"/>
            <a:r>
              <a:rPr lang="en-US" sz="2800" dirty="0"/>
              <a:t>You are part of Region 7 if you are in </a:t>
            </a:r>
            <a:r>
              <a:rPr lang="en-US" sz="2800" b="0" i="0" dirty="0">
                <a:effectLst/>
              </a:rPr>
              <a:t>Delaware, Maryland, New Jersey, Pennsylvania, Virginia, Washington DC, or West Virginia.</a:t>
            </a:r>
          </a:p>
          <a:p>
            <a:pPr lvl="1">
              <a:lnSpc>
                <a:spcPct val="90000"/>
              </a:lnSpc>
              <a:spcBef>
                <a:spcPts val="1200"/>
              </a:spcBef>
            </a:pPr>
            <a:r>
              <a:rPr lang="en-US" sz="3000" dirty="0">
                <a:ea typeface="Calibri"/>
                <a:cs typeface="Calibri"/>
              </a:rPr>
              <a:t>Region 7’s Board and Trustee Liaison guides and </a:t>
            </a:r>
            <a:r>
              <a:rPr lang="en-US" sz="3000">
                <a:ea typeface="Calibri"/>
                <a:cs typeface="Calibri"/>
              </a:rPr>
              <a:t>supports our 18 intergroups.</a:t>
            </a:r>
          </a:p>
          <a:p>
            <a:pPr lvl="1"/>
            <a:endParaRPr lang="en-US" sz="2200" dirty="0">
              <a:ea typeface="Calibri"/>
              <a:cs typeface="Calibri"/>
            </a:endParaRPr>
          </a:p>
          <a:p>
            <a:pPr lvl="1"/>
            <a:r>
              <a:rPr lang="en-US" sz="2800" b="1" dirty="0">
                <a:solidFill>
                  <a:srgbClr val="FF9900"/>
                </a:solidFill>
                <a:latin typeface="Acme Gothic Wide"/>
                <a:ea typeface="Open Sans"/>
                <a:cs typeface="Open Sans"/>
              </a:rPr>
              <a:t>SERVICE OPPORTUNITY: </a:t>
            </a:r>
            <a:r>
              <a:rPr lang="en-US" sz="2800" dirty="0"/>
              <a:t>Service volunteers are </a:t>
            </a:r>
            <a:r>
              <a:rPr lang="en-US" sz="2800"/>
              <a:t>welcome! Ask your Intergroup Rep.</a:t>
            </a:r>
            <a:endParaRPr lang="en-US" sz="2800">
              <a:ea typeface="Calibri"/>
              <a:cs typeface="Calibri"/>
            </a:endParaRPr>
          </a:p>
          <a:p>
            <a:pPr lvl="1"/>
            <a:endParaRPr lang="en-US" sz="2200" b="0" i="0" dirty="0">
              <a:effectLst/>
            </a:endParaRPr>
          </a:p>
          <a:p>
            <a:pPr lvl="1"/>
            <a:endParaRPr lang="en-US" sz="2200" dirty="0">
              <a:solidFill>
                <a:schemeClr val="accent5">
                  <a:lumMod val="75000"/>
                </a:schemeClr>
              </a:solidFill>
            </a:endParaRPr>
          </a:p>
        </p:txBody>
      </p:sp>
      <p:pic>
        <p:nvPicPr>
          <p:cNvPr id="3" name="Picture 2" descr="A black text on a white background&#10;&#10;Description automatically generated">
            <a:extLst>
              <a:ext uri="{FF2B5EF4-FFF2-40B4-BE49-F238E27FC236}">
                <a16:creationId xmlns:a16="http://schemas.microsoft.com/office/drawing/2014/main" id="{FC81DB9D-86B6-7631-BE63-EF4AA6E83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218768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358BE-E89A-1544-F259-57AF625BE8CC}"/>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text on a white background&#10;&#10;Description automatically generated">
            <a:extLst>
              <a:ext uri="{FF2B5EF4-FFF2-40B4-BE49-F238E27FC236}">
                <a16:creationId xmlns:a16="http://schemas.microsoft.com/office/drawing/2014/main" id="{8DEAE955-EC22-D07A-E5BF-5F5FCAA5E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7" name="TextBox 6">
            <a:extLst>
              <a:ext uri="{FF2B5EF4-FFF2-40B4-BE49-F238E27FC236}">
                <a16:creationId xmlns:a16="http://schemas.microsoft.com/office/drawing/2014/main" id="{62D496FC-B2FE-C93D-0C27-C4A9A4475503}"/>
              </a:ext>
            </a:extLst>
          </p:cNvPr>
          <p:cNvSpPr txBox="1"/>
          <p:nvPr/>
        </p:nvSpPr>
        <p:spPr>
          <a:xfrm>
            <a:off x="3029936" y="512662"/>
            <a:ext cx="8299048" cy="5693866"/>
          </a:xfrm>
          <a:prstGeom prst="rect">
            <a:avLst/>
          </a:prstGeom>
          <a:noFill/>
        </p:spPr>
        <p:txBody>
          <a:bodyPr wrap="square" lIns="91440" tIns="45720" rIns="91440" bIns="45720" anchor="t">
            <a:spAutoFit/>
          </a:bodyPr>
          <a:lstStyle/>
          <a:p>
            <a:pPr algn="l"/>
            <a:r>
              <a:rPr lang="en-US" sz="2800" b="0" i="0" dirty="0">
                <a:solidFill>
                  <a:schemeClr val="accent5">
                    <a:lumMod val="75000"/>
                  </a:schemeClr>
                </a:solidFill>
                <a:effectLst/>
              </a:rPr>
              <a:t>Region 7’s purpose is to practice and safeguard the 12 Steps, Traditions, and Concepts of Service of Overeaters Anonymous. </a:t>
            </a:r>
          </a:p>
          <a:p>
            <a:pPr algn="l"/>
            <a:endParaRPr lang="en-US" sz="2800" dirty="0">
              <a:solidFill>
                <a:schemeClr val="accent5">
                  <a:lumMod val="75000"/>
                </a:schemeClr>
              </a:solidFill>
            </a:endParaRPr>
          </a:p>
          <a:p>
            <a:pPr algn="l"/>
            <a:r>
              <a:rPr lang="en-US" sz="2800" b="0" i="0" dirty="0">
                <a:effectLst/>
              </a:rPr>
              <a:t>Region 7 also:</a:t>
            </a:r>
          </a:p>
          <a:p>
            <a:pPr lvl="1">
              <a:buFont typeface="Arial" panose="020B0604020202020204" pitchFamily="34" charset="0"/>
              <a:buChar char="•"/>
            </a:pPr>
            <a:r>
              <a:rPr lang="en-US" sz="2800" b="0" i="0" dirty="0">
                <a:effectLst/>
              </a:rPr>
              <a:t>  Maintains direct communication with Intergroups</a:t>
            </a:r>
          </a:p>
          <a:p>
            <a:pPr lvl="1">
              <a:buFont typeface="Arial" panose="020B0604020202020204" pitchFamily="34" charset="0"/>
              <a:buChar char="•"/>
            </a:pPr>
            <a:r>
              <a:rPr lang="en-US" sz="2800" b="0" i="0" dirty="0">
                <a:effectLst/>
              </a:rPr>
              <a:t>  Sponsors local conventions &amp; assemblies</a:t>
            </a:r>
          </a:p>
          <a:p>
            <a:pPr lvl="1">
              <a:buFont typeface="Arial" panose="020B0604020202020204" pitchFamily="34" charset="0"/>
              <a:buChar char="•"/>
            </a:pPr>
            <a:r>
              <a:rPr lang="en-US" sz="2800" b="0" i="0">
                <a:effectLst/>
              </a:rPr>
              <a:t> </a:t>
            </a:r>
            <a:r>
              <a:rPr lang="en-US" sz="2800"/>
              <a:t> </a:t>
            </a:r>
            <a:r>
              <a:rPr lang="en-US" sz="2800" b="0" i="0">
                <a:effectLst/>
              </a:rPr>
              <a:t>Keeps speaker lists</a:t>
            </a:r>
            <a:endParaRPr lang="en-US" sz="2800" b="0" i="0">
              <a:effectLst/>
              <a:ea typeface="Calibri"/>
              <a:cs typeface="Calibri"/>
            </a:endParaRPr>
          </a:p>
          <a:p>
            <a:pPr lvl="1">
              <a:buFont typeface="Arial" panose="020B0604020202020204" pitchFamily="34" charset="0"/>
              <a:buChar char="•"/>
            </a:pPr>
            <a:r>
              <a:rPr lang="en-US" sz="2800" b="0" i="0" dirty="0">
                <a:effectLst/>
              </a:rPr>
              <a:t>  Supports officers’ expenses</a:t>
            </a:r>
          </a:p>
          <a:p>
            <a:pPr lvl="1">
              <a:buFont typeface="Arial" panose="020B0604020202020204" pitchFamily="34" charset="0"/>
              <a:buChar char="•"/>
            </a:pPr>
            <a:r>
              <a:rPr lang="en-US" sz="2800" b="0" i="0">
                <a:effectLst/>
              </a:rPr>
              <a:t>  Maintains reference </a:t>
            </a:r>
            <a:r>
              <a:rPr lang="en-US" sz="2800"/>
              <a:t>documents </a:t>
            </a:r>
            <a:r>
              <a:rPr lang="en-US" sz="2800" b="0" i="0">
                <a:effectLst/>
              </a:rPr>
              <a:t>&amp; media </a:t>
            </a:r>
            <a:r>
              <a:rPr lang="en-US" sz="2800"/>
              <a:t>libraries</a:t>
            </a:r>
          </a:p>
          <a:p>
            <a:pPr lvl="1">
              <a:buFont typeface="Arial" panose="020B0604020202020204" pitchFamily="34" charset="0"/>
              <a:buChar char="•"/>
            </a:pPr>
            <a:r>
              <a:rPr lang="en-US" sz="2800"/>
              <a:t>  Offers</a:t>
            </a:r>
            <a:r>
              <a:rPr lang="en-US" sz="2800" b="0" i="0">
                <a:effectLst/>
              </a:rPr>
              <a:t> support and </a:t>
            </a:r>
            <a:r>
              <a:rPr lang="en-US" sz="2800"/>
              <a:t>guidance</a:t>
            </a:r>
            <a:r>
              <a:rPr lang="en-US" sz="2800" b="0" i="0">
                <a:effectLst/>
              </a:rPr>
              <a:t> to Intergroups </a:t>
            </a:r>
            <a:r>
              <a:rPr lang="en-US" sz="2800"/>
              <a:t>and     </a:t>
            </a:r>
          </a:p>
          <a:p>
            <a:pPr lvl="1"/>
            <a:r>
              <a:rPr lang="en-US" sz="2800"/>
              <a:t>    unaffiliated</a:t>
            </a:r>
            <a:r>
              <a:rPr lang="en-US" sz="2800" b="0" i="0">
                <a:effectLst/>
              </a:rPr>
              <a:t> groups with difficult situations </a:t>
            </a:r>
            <a:endParaRPr lang="en-US" sz="2800"/>
          </a:p>
          <a:p>
            <a:pPr lvl="1"/>
            <a:r>
              <a:rPr lang="en-US" sz="2800"/>
              <a:t>    </a:t>
            </a:r>
            <a:r>
              <a:rPr lang="en-US" sz="2800" b="0" i="0">
                <a:effectLst/>
              </a:rPr>
              <a:t>involving </a:t>
            </a:r>
            <a:r>
              <a:rPr lang="en-US" sz="2800" b="0" i="0" dirty="0">
                <a:effectLst/>
              </a:rPr>
              <a:t>the 12 Traditions</a:t>
            </a:r>
            <a:endParaRPr lang="en-US" sz="2800" b="0" i="0">
              <a:effectLst/>
              <a:ea typeface="Calibri"/>
              <a:cs typeface="Calibri"/>
            </a:endParaRPr>
          </a:p>
        </p:txBody>
      </p:sp>
    </p:spTree>
    <p:extLst>
      <p:ext uri="{BB962C8B-B14F-4D97-AF65-F5344CB8AC3E}">
        <p14:creationId xmlns:p14="http://schemas.microsoft.com/office/powerpoint/2010/main" val="46152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7E8692-C2E3-8179-29A7-F6B9709DCB11}"/>
              </a:ext>
            </a:extLst>
          </p:cNvPr>
          <p:cNvSpPr/>
          <p:nvPr/>
        </p:nvSpPr>
        <p:spPr>
          <a:xfrm>
            <a:off x="1989443" y="0"/>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ack text on a white background&#10;&#10;Description automatically generated">
            <a:extLst>
              <a:ext uri="{FF2B5EF4-FFF2-40B4-BE49-F238E27FC236}">
                <a16:creationId xmlns:a16="http://schemas.microsoft.com/office/drawing/2014/main" id="{2BE5C500-3039-7262-D476-7AA3FAFB4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7" name="TextBox 6">
            <a:extLst>
              <a:ext uri="{FF2B5EF4-FFF2-40B4-BE49-F238E27FC236}">
                <a16:creationId xmlns:a16="http://schemas.microsoft.com/office/drawing/2014/main" id="{ADE26AFB-F06E-AA6D-E980-8B0594D4DB5F}"/>
              </a:ext>
            </a:extLst>
          </p:cNvPr>
          <p:cNvSpPr txBox="1"/>
          <p:nvPr/>
        </p:nvSpPr>
        <p:spPr>
          <a:xfrm>
            <a:off x="2619576" y="1681339"/>
            <a:ext cx="8576839" cy="4378122"/>
          </a:xfrm>
          <a:prstGeom prst="rect">
            <a:avLst/>
          </a:prstGeom>
          <a:noFill/>
        </p:spPr>
        <p:txBody>
          <a:bodyPr wrap="square" lIns="91440" tIns="45720" rIns="91440" bIns="45720" rtlCol="0" anchor="t">
            <a:spAutoFit/>
          </a:bodyPr>
          <a:lstStyle/>
          <a:p>
            <a:pPr lvl="1" algn="ctr">
              <a:spcBef>
                <a:spcPts val="1200"/>
              </a:spcBef>
            </a:pPr>
            <a:r>
              <a:rPr lang="en-US" sz="2800" b="1" dirty="0">
                <a:solidFill>
                  <a:srgbClr val="FF9900"/>
                </a:solidFill>
                <a:latin typeface="Acme Gothic Wide"/>
              </a:rPr>
              <a:t>WORLD SERVICE </a:t>
            </a:r>
            <a:r>
              <a:rPr lang="en-US" sz="2800" b="1" err="1">
                <a:solidFill>
                  <a:srgbClr val="FF9900"/>
                </a:solidFill>
                <a:latin typeface="Acme Gothic Wide"/>
              </a:rPr>
              <a:t>SERVICE</a:t>
            </a:r>
            <a:r>
              <a:rPr lang="en-US" sz="2800" b="1" dirty="0">
                <a:solidFill>
                  <a:srgbClr val="FF9900"/>
                </a:solidFill>
                <a:latin typeface="Acme Gothic Wide"/>
              </a:rPr>
              <a:t> OPPORTUNITY: </a:t>
            </a:r>
          </a:p>
          <a:p>
            <a:pPr marL="800100" lvl="1" indent="-342900">
              <a:spcBef>
                <a:spcPts val="1200"/>
              </a:spcBef>
              <a:buFont typeface="Arial" panose="020B0604020202020204" pitchFamily="34" charset="0"/>
              <a:buChar char="•"/>
            </a:pPr>
            <a:r>
              <a:rPr lang="en-US" sz="2750">
                <a:ea typeface="Open Sans"/>
                <a:cs typeface="Open Sans"/>
              </a:rPr>
              <a:t>Each Intergroup (IG) is allocated one World Service </a:t>
            </a:r>
            <a:r>
              <a:rPr lang="en-US" sz="2750" dirty="0">
                <a:ea typeface="Open Sans"/>
                <a:cs typeface="Open Sans"/>
              </a:rPr>
              <a:t>Business Conference (WSBC) delegate per 15 groups</a:t>
            </a:r>
          </a:p>
          <a:p>
            <a:pPr marL="800100" lvl="1" indent="-342900">
              <a:spcBef>
                <a:spcPts val="1200"/>
              </a:spcBef>
              <a:buFont typeface="Arial" panose="020B0604020202020204" pitchFamily="34" charset="0"/>
              <a:buChar char="•"/>
            </a:pPr>
            <a:r>
              <a:rPr lang="en-US" sz="2750">
                <a:ea typeface="Open Sans"/>
                <a:cs typeface="Open Sans"/>
              </a:rPr>
              <a:t>IGs have WSBC delegate positions available</a:t>
            </a:r>
            <a:r>
              <a:rPr lang="en-US" sz="2750" dirty="0">
                <a:ea typeface="Open Sans"/>
                <a:cs typeface="Open Sans"/>
              </a:rPr>
              <a:t> and this </a:t>
            </a:r>
            <a:r>
              <a:rPr lang="en-US" sz="2750">
                <a:ea typeface="Open Sans"/>
                <a:cs typeface="Open Sans"/>
              </a:rPr>
              <a:t>service carries the IG's vote to the annual </a:t>
            </a:r>
            <a:r>
              <a:rPr lang="en-US" sz="2750" dirty="0">
                <a:ea typeface="Open Sans"/>
                <a:cs typeface="Open Sans"/>
              </a:rPr>
              <a:t>WSBC.</a:t>
            </a:r>
          </a:p>
          <a:p>
            <a:pPr marL="800100" lvl="1" indent="-342900">
              <a:spcBef>
                <a:spcPts val="1200"/>
              </a:spcBef>
              <a:buFont typeface="Arial" panose="020B0604020202020204" pitchFamily="34" charset="0"/>
              <a:buChar char="•"/>
            </a:pPr>
            <a:r>
              <a:rPr lang="en-US" sz="2750">
                <a:ea typeface="Open Sans"/>
                <a:cs typeface="Open Sans"/>
              </a:rPr>
              <a:t>Also, there are volunteer positions such as a page at an in-</a:t>
            </a:r>
            <a:r>
              <a:rPr lang="en-US" sz="2750" dirty="0">
                <a:ea typeface="Open Sans"/>
                <a:cs typeface="Open Sans"/>
              </a:rPr>
              <a:t>person WSBC.  </a:t>
            </a:r>
          </a:p>
          <a:p>
            <a:pPr lvl="1">
              <a:spcBef>
                <a:spcPts val="1200"/>
              </a:spcBef>
            </a:pPr>
            <a:endParaRPr lang="en-US" sz="2750" dirty="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07471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58013-79B6-1505-42CA-13F0292B6D42}"/>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E7C2F34-2C23-891C-5E44-EC11E8C532A2}"/>
              </a:ext>
            </a:extLst>
          </p:cNvPr>
          <p:cNvSpPr txBox="1"/>
          <p:nvPr/>
        </p:nvSpPr>
        <p:spPr>
          <a:xfrm>
            <a:off x="2972063" y="1488792"/>
            <a:ext cx="8414794" cy="5816977"/>
          </a:xfrm>
          <a:prstGeom prst="rect">
            <a:avLst/>
          </a:prstGeom>
          <a:noFill/>
        </p:spPr>
        <p:txBody>
          <a:bodyPr wrap="square" lIns="91440" tIns="45720" rIns="91440" bIns="45720" rtlCol="0" anchor="t">
            <a:spAutoFit/>
          </a:bodyPr>
          <a:lstStyle/>
          <a:p>
            <a:pPr algn="ctr"/>
            <a:r>
              <a:rPr lang="en-US" sz="3200" dirty="0">
                <a:solidFill>
                  <a:schemeClr val="accent2">
                    <a:lumMod val="75000"/>
                  </a:schemeClr>
                </a:solidFill>
                <a:latin typeface="Amasis MT Pro Medium" panose="02040604050005020304" pitchFamily="18" charset="0"/>
                <a:ea typeface="+mj-ea"/>
                <a:cs typeface="+mj-cs"/>
              </a:rPr>
              <a:t>All levels of OA could use your help.</a:t>
            </a:r>
          </a:p>
          <a:p>
            <a:endParaRPr lang="en-US" dirty="0">
              <a:solidFill>
                <a:schemeClr val="accent2">
                  <a:lumMod val="75000"/>
                </a:schemeClr>
              </a:solidFill>
              <a:latin typeface="Amasis MT Pro Medium" panose="02040604050005020304" pitchFamily="18" charset="0"/>
              <a:ea typeface="+mj-ea"/>
              <a:cs typeface="+mj-cs"/>
            </a:endParaRPr>
          </a:p>
          <a:p>
            <a:pPr algn="ctr"/>
            <a:r>
              <a:rPr lang="en-US" sz="2800" b="0" i="0" dirty="0">
                <a:solidFill>
                  <a:srgbClr val="336699"/>
                </a:solidFill>
                <a:effectLst/>
                <a:ea typeface="+mj-ea"/>
                <a:cs typeface="+mj-cs"/>
              </a:rPr>
              <a:t>Providing service is a win-win</a:t>
            </a:r>
            <a:r>
              <a:rPr lang="en-US" sz="2800" dirty="0">
                <a:solidFill>
                  <a:srgbClr val="336699"/>
                </a:solidFill>
                <a:ea typeface="+mj-ea"/>
                <a:cs typeface="+mj-cs"/>
              </a:rPr>
              <a:t>: it helps OA and your recovery.</a:t>
            </a:r>
            <a:r>
              <a:rPr lang="en-US" sz="2800" b="0" i="0" dirty="0">
                <a:solidFill>
                  <a:srgbClr val="336699"/>
                </a:solidFill>
                <a:effectLst/>
                <a:ea typeface="+mj-ea"/>
                <a:cs typeface="+mj-cs"/>
              </a:rPr>
              <a:t> </a:t>
            </a:r>
            <a:r>
              <a:rPr lang="en-US" sz="2800" dirty="0">
                <a:solidFill>
                  <a:srgbClr val="336699"/>
                </a:solidFill>
                <a:ea typeface="+mj-ea"/>
                <a:cs typeface="+mj-cs"/>
              </a:rPr>
              <a:t> </a:t>
            </a:r>
            <a:r>
              <a:rPr lang="en-US" sz="2800" b="0" i="0" dirty="0">
                <a:solidFill>
                  <a:srgbClr val="336699"/>
                </a:solidFill>
                <a:effectLst/>
                <a:ea typeface="+mj-ea"/>
                <a:cs typeface="+mj-cs"/>
              </a:rPr>
              <a:t>It </a:t>
            </a:r>
            <a:r>
              <a:rPr lang="en-US" sz="2800" b="0" i="0" dirty="0">
                <a:solidFill>
                  <a:srgbClr val="336699"/>
                </a:solidFill>
                <a:effectLst/>
              </a:rPr>
              <a:t>opens up a world beyond you,</a:t>
            </a:r>
            <a:r>
              <a:rPr lang="en-US" sz="2800" dirty="0">
                <a:solidFill>
                  <a:srgbClr val="336699"/>
                </a:solidFill>
              </a:rPr>
              <a:t> </a:t>
            </a:r>
            <a:r>
              <a:rPr lang="en-US" sz="2800" b="0" i="0" dirty="0">
                <a:solidFill>
                  <a:srgbClr val="336699"/>
                </a:solidFill>
                <a:effectLst/>
              </a:rPr>
              <a:t>helps with</a:t>
            </a:r>
            <a:r>
              <a:rPr lang="en-US" sz="2800" dirty="0">
                <a:solidFill>
                  <a:srgbClr val="336699"/>
                </a:solidFill>
              </a:rPr>
              <a:t> </a:t>
            </a:r>
            <a:r>
              <a:rPr lang="en-US" sz="2800" b="0" i="0" dirty="0">
                <a:solidFill>
                  <a:srgbClr val="336699"/>
                </a:solidFill>
                <a:effectLst/>
              </a:rPr>
              <a:t>your </a:t>
            </a:r>
            <a:r>
              <a:rPr lang="en-US" sz="2800" dirty="0">
                <a:solidFill>
                  <a:srgbClr val="336699"/>
                </a:solidFill>
              </a:rPr>
              <a:t>abstinence</a:t>
            </a:r>
            <a:r>
              <a:rPr lang="en-US" sz="2800" b="0" i="0" dirty="0">
                <a:solidFill>
                  <a:srgbClr val="336699"/>
                </a:solidFill>
                <a:effectLst/>
              </a:rPr>
              <a:t>, and gives you a way to carry our message to others. </a:t>
            </a:r>
            <a:endParaRPr lang="en-US" sz="2800" dirty="0">
              <a:solidFill>
                <a:srgbClr val="336699"/>
              </a:solidFill>
              <a:ea typeface="+mj-ea"/>
              <a:cs typeface="+mj-cs"/>
            </a:endParaRPr>
          </a:p>
          <a:p>
            <a:endParaRPr lang="en-US" sz="2800" dirty="0">
              <a:solidFill>
                <a:schemeClr val="accent2">
                  <a:lumMod val="75000"/>
                </a:schemeClr>
              </a:solidFill>
              <a:ea typeface="+mj-ea"/>
              <a:cs typeface="+mj-cs"/>
            </a:endParaRPr>
          </a:p>
          <a:p>
            <a:pPr algn="ctr"/>
            <a:r>
              <a:rPr lang="en-US" sz="2800" b="1" i="0" dirty="0">
                <a:solidFill>
                  <a:srgbClr val="FF9900"/>
                </a:solidFill>
                <a:effectLst/>
              </a:rPr>
              <a:t>Service can be as simple as you want it to be. </a:t>
            </a:r>
          </a:p>
          <a:p>
            <a:pPr algn="ctr"/>
            <a:r>
              <a:rPr lang="en-US" sz="2800" b="1" i="0" dirty="0">
                <a:solidFill>
                  <a:srgbClr val="FF9900"/>
                </a:solidFill>
                <a:effectLst/>
              </a:rPr>
              <a:t>The following </a:t>
            </a:r>
            <a:r>
              <a:rPr lang="en-US" sz="2800" b="1" dirty="0">
                <a:solidFill>
                  <a:srgbClr val="FF9900"/>
                </a:solidFill>
              </a:rPr>
              <a:t>slides </a:t>
            </a:r>
            <a:r>
              <a:rPr lang="en-US" sz="2800" b="1" i="0" dirty="0">
                <a:solidFill>
                  <a:srgbClr val="FF9900"/>
                </a:solidFill>
                <a:effectLst/>
              </a:rPr>
              <a:t>have some examples:</a:t>
            </a:r>
            <a:endParaRPr lang="en-US" sz="2800" b="1" i="0" dirty="0">
              <a:solidFill>
                <a:srgbClr val="FF9900"/>
              </a:solidFill>
              <a:effectLst/>
              <a:ea typeface="Calibri"/>
              <a:cs typeface="Calibri"/>
            </a:endParaRPr>
          </a:p>
          <a:p>
            <a:pPr algn="l"/>
            <a:endParaRPr lang="en-US" sz="2200" b="1" i="0" dirty="0">
              <a:solidFill>
                <a:srgbClr val="212529"/>
              </a:solidFill>
              <a:effectLst/>
            </a:endParaRPr>
          </a:p>
          <a:p>
            <a:pPr algn="l"/>
            <a:endParaRPr lang="en-US" sz="2200" b="1" i="0" dirty="0">
              <a:solidFill>
                <a:srgbClr val="212529"/>
              </a:solidFill>
              <a:effectLst/>
            </a:endParaRPr>
          </a:p>
          <a:p>
            <a:pPr algn="l">
              <a:spcBef>
                <a:spcPts val="1200"/>
              </a:spcBef>
              <a:buClr>
                <a:schemeClr val="accent4">
                  <a:lumMod val="75000"/>
                </a:schemeClr>
              </a:buClr>
              <a:buFont typeface="Arial" panose="020B0604020202020204" pitchFamily="34" charset="0"/>
              <a:buChar char="•"/>
            </a:pPr>
            <a:endParaRPr lang="en-US" sz="2200" dirty="0">
              <a:solidFill>
                <a:srgbClr val="212529"/>
              </a:solidFill>
            </a:endParaRPr>
          </a:p>
          <a:p>
            <a:pPr algn="l">
              <a:spcBef>
                <a:spcPts val="1200"/>
              </a:spcBef>
              <a:buClr>
                <a:schemeClr val="accent4">
                  <a:lumMod val="75000"/>
                </a:schemeClr>
              </a:buClr>
              <a:buFont typeface="Arial" panose="020B0604020202020204" pitchFamily="34" charset="0"/>
              <a:buChar char="•"/>
            </a:pPr>
            <a:endParaRPr lang="en-US" sz="2200" b="0" i="0" dirty="0">
              <a:solidFill>
                <a:srgbClr val="212529"/>
              </a:solidFill>
              <a:effectLst/>
            </a:endParaRPr>
          </a:p>
          <a:p>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C5373D0C-7655-3E84-E57D-A37F515C5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325798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on a white background&#10;&#10;Description automatically generated">
            <a:extLst>
              <a:ext uri="{FF2B5EF4-FFF2-40B4-BE49-F238E27FC236}">
                <a16:creationId xmlns:a16="http://schemas.microsoft.com/office/drawing/2014/main" id="{B4684CF9-373F-537F-7C1B-857189BD8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3" name="Rectangle 2">
            <a:extLst>
              <a:ext uri="{FF2B5EF4-FFF2-40B4-BE49-F238E27FC236}">
                <a16:creationId xmlns:a16="http://schemas.microsoft.com/office/drawing/2014/main" id="{C0C5A222-AA68-B0AD-19F5-686E7EFD4942}"/>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620C881-BB35-FD1B-EAC8-9262E9742118}"/>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pic>
        <p:nvPicPr>
          <p:cNvPr id="1026" name="Picture 2" descr="Show Up Podcast | The Human Side of ...">
            <a:extLst>
              <a:ext uri="{FF2B5EF4-FFF2-40B4-BE49-F238E27FC236}">
                <a16:creationId xmlns:a16="http://schemas.microsoft.com/office/drawing/2014/main" id="{A6AAA921-66B6-E968-5B47-5C36D74DC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376" y="3756372"/>
            <a:ext cx="5658442" cy="1645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88F487-2F61-95D9-9329-C772BB41D4A8}"/>
              </a:ext>
            </a:extLst>
          </p:cNvPr>
          <p:cNvSpPr txBox="1"/>
          <p:nvPr/>
        </p:nvSpPr>
        <p:spPr>
          <a:xfrm>
            <a:off x="2855330" y="2578408"/>
            <a:ext cx="8403220" cy="523220"/>
          </a:xfrm>
          <a:prstGeom prst="rect">
            <a:avLst/>
          </a:prstGeom>
          <a:noFill/>
        </p:spPr>
        <p:txBody>
          <a:bodyPr wrap="square" rtlCol="0">
            <a:spAutoFit/>
          </a:bodyPr>
          <a:lstStyle/>
          <a:p>
            <a:pPr algn="ctr"/>
            <a:r>
              <a:rPr lang="en-US" sz="2800" dirty="0">
                <a:solidFill>
                  <a:srgbClr val="FF9900"/>
                </a:solidFill>
              </a:rPr>
              <a:t>Attend meetings – Listen to each other - Participate</a:t>
            </a:r>
          </a:p>
        </p:txBody>
      </p:sp>
    </p:spTree>
    <p:extLst>
      <p:ext uri="{BB962C8B-B14F-4D97-AF65-F5344CB8AC3E}">
        <p14:creationId xmlns:p14="http://schemas.microsoft.com/office/powerpoint/2010/main" val="267421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B467A-7823-7A71-3CD5-BE7FEFCA9B6A}"/>
              </a:ext>
            </a:extLst>
          </p:cNvPr>
          <p:cNvSpPr/>
          <p:nvPr/>
        </p:nvSpPr>
        <p:spPr>
          <a:xfrm>
            <a:off x="1953276" y="28833"/>
            <a:ext cx="10366593" cy="6858000"/>
          </a:xfrm>
          <a:prstGeom prst="rect">
            <a:avLst/>
          </a:prstGeom>
          <a:gradFill>
            <a:gsLst>
              <a:gs pos="100000">
                <a:schemeClr val="accent4">
                  <a:lumMod val="60000"/>
                  <a:lumOff val="40000"/>
                </a:schemeClr>
              </a:gs>
              <a:gs pos="77000">
                <a:schemeClr val="accent1">
                  <a:lumMod val="0"/>
                  <a:lumOff val="100000"/>
                </a:schemeClr>
              </a:gs>
              <a:gs pos="100000">
                <a:schemeClr val="tx2">
                  <a:lumMod val="60000"/>
                  <a:lumOff val="40000"/>
                </a:schemeClr>
              </a:gs>
              <a:gs pos="100000">
                <a:schemeClr val="accent4">
                  <a:lumMod val="60000"/>
                  <a:lumOff val="40000"/>
                </a:schemeClr>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F731603F-D9BE-7C53-1BC1-ABDB1284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7" name="TextBox 6">
            <a:extLst>
              <a:ext uri="{FF2B5EF4-FFF2-40B4-BE49-F238E27FC236}">
                <a16:creationId xmlns:a16="http://schemas.microsoft.com/office/drawing/2014/main" id="{F6AED894-2A3E-B085-3357-EA0CD43E2903}"/>
              </a:ext>
            </a:extLst>
          </p:cNvPr>
          <p:cNvSpPr txBox="1"/>
          <p:nvPr/>
        </p:nvSpPr>
        <p:spPr>
          <a:xfrm>
            <a:off x="2913195" y="835585"/>
            <a:ext cx="8437944" cy="5678478"/>
          </a:xfrm>
          <a:prstGeom prst="rect">
            <a:avLst/>
          </a:prstGeom>
          <a:noFill/>
        </p:spPr>
        <p:txBody>
          <a:bodyPr wrap="square" rtlCol="0">
            <a:spAutoFit/>
          </a:bodyPr>
          <a:lstStyle/>
          <a:p>
            <a:pPr>
              <a:lnSpc>
                <a:spcPct val="125000"/>
              </a:lnSpc>
              <a:spcBef>
                <a:spcPts val="3600"/>
              </a:spcBef>
            </a:pPr>
            <a:r>
              <a:rPr lang="en-US" sz="2300" b="0" i="0" dirty="0">
                <a:solidFill>
                  <a:srgbClr val="000000"/>
                </a:solidFill>
                <a:effectLst/>
                <a:latin typeface="Amasis MT Pro Medium" panose="02040604050005020304" pitchFamily="18" charset="0"/>
              </a:rPr>
              <a:t>Service is an important part of my recovery. It has helped me grow as a person, reestablished my self-esteem, and has given me purpose in my life. Stepping out of my comfort zone hasn’t been easy for me in the past, but my OA friends have allowed me to try and fail without judgment and then try again. Thanks to my OA recovery, I now believe that failure can only happen when I allow fear to stop me from trying something new. I also need to balance my service work with my family and work life. My sponsor often tells me that service should be a tool and not an anchor. Setting my priorities in life and reducing less important activities has given me more time to devote to OA service. -- Bob L.</a:t>
            </a:r>
          </a:p>
          <a:p>
            <a:endParaRPr lang="en-US" dirty="0"/>
          </a:p>
        </p:txBody>
      </p:sp>
      <p:sp>
        <p:nvSpPr>
          <p:cNvPr id="3" name="TextBox 2">
            <a:extLst>
              <a:ext uri="{FF2B5EF4-FFF2-40B4-BE49-F238E27FC236}">
                <a16:creationId xmlns:a16="http://schemas.microsoft.com/office/drawing/2014/main" id="{E9453406-D37B-263B-5DAC-17423492EAE6}"/>
              </a:ext>
            </a:extLst>
          </p:cNvPr>
          <p:cNvSpPr txBox="1"/>
          <p:nvPr/>
        </p:nvSpPr>
        <p:spPr>
          <a:xfrm>
            <a:off x="4432340" y="342327"/>
            <a:ext cx="48438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OA members share their experience</a:t>
            </a:r>
          </a:p>
        </p:txBody>
      </p:sp>
    </p:spTree>
    <p:extLst>
      <p:ext uri="{BB962C8B-B14F-4D97-AF65-F5344CB8AC3E}">
        <p14:creationId xmlns:p14="http://schemas.microsoft.com/office/powerpoint/2010/main" val="203925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C574D-D1B7-CD29-F883-339EF9EC7FCF}"/>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text on a white background&#10;&#10;Description automatically generated">
            <a:extLst>
              <a:ext uri="{FF2B5EF4-FFF2-40B4-BE49-F238E27FC236}">
                <a16:creationId xmlns:a16="http://schemas.microsoft.com/office/drawing/2014/main" id="{1D078E8E-6E47-10BB-D19F-94A9FC6AE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437FE68B-11C7-869C-DAC8-F0C15FC94A3A}"/>
              </a:ext>
            </a:extLst>
          </p:cNvPr>
          <p:cNvSpPr txBox="1"/>
          <p:nvPr/>
        </p:nvSpPr>
        <p:spPr>
          <a:xfrm>
            <a:off x="4124325" y="1918066"/>
            <a:ext cx="6134100" cy="1231106"/>
          </a:xfrm>
          <a:prstGeom prst="rect">
            <a:avLst/>
          </a:prstGeom>
          <a:noFill/>
        </p:spPr>
        <p:txBody>
          <a:bodyPr wrap="square" rtlCol="0">
            <a:spAutoFit/>
          </a:bodyPr>
          <a:lstStyle/>
          <a:p>
            <a:pPr algn="ctr"/>
            <a:r>
              <a:rPr lang="en-US" sz="2800" b="0" i="0" dirty="0">
                <a:solidFill>
                  <a:srgbClr val="212529"/>
                </a:solidFill>
                <a:effectLst/>
              </a:rPr>
              <a:t>Participate in the meeting! </a:t>
            </a:r>
          </a:p>
          <a:p>
            <a:pPr algn="ctr"/>
            <a:r>
              <a:rPr lang="en-US" sz="2800" dirty="0">
                <a:solidFill>
                  <a:srgbClr val="212529"/>
                </a:solidFill>
              </a:rPr>
              <a:t>Lead a meeting.</a:t>
            </a:r>
            <a:endParaRPr lang="en-US" sz="2800" b="0" i="0" dirty="0">
              <a:solidFill>
                <a:srgbClr val="212529"/>
              </a:solidFill>
              <a:effectLst/>
            </a:endParaRPr>
          </a:p>
          <a:p>
            <a:endParaRPr lang="en-US" dirty="0"/>
          </a:p>
        </p:txBody>
      </p:sp>
      <p:sp>
        <p:nvSpPr>
          <p:cNvPr id="7" name="TextBox 6">
            <a:extLst>
              <a:ext uri="{FF2B5EF4-FFF2-40B4-BE49-F238E27FC236}">
                <a16:creationId xmlns:a16="http://schemas.microsoft.com/office/drawing/2014/main" id="{CA319BAD-E6CC-C225-4B57-62E46A713799}"/>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pic>
        <p:nvPicPr>
          <p:cNvPr id="6" name="Picture 5">
            <a:extLst>
              <a:ext uri="{FF2B5EF4-FFF2-40B4-BE49-F238E27FC236}">
                <a16:creationId xmlns:a16="http://schemas.microsoft.com/office/drawing/2014/main" id="{1A3C9902-B4FD-F443-B619-7C285399B0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7667" y="3047484"/>
            <a:ext cx="4683586" cy="3116714"/>
          </a:xfrm>
          <a:prstGeom prst="rect">
            <a:avLst/>
          </a:prstGeom>
          <a:ln>
            <a:solidFill>
              <a:schemeClr val="accent1"/>
            </a:solidFill>
          </a:ln>
        </p:spPr>
      </p:pic>
    </p:spTree>
    <p:extLst>
      <p:ext uri="{BB962C8B-B14F-4D97-AF65-F5344CB8AC3E}">
        <p14:creationId xmlns:p14="http://schemas.microsoft.com/office/powerpoint/2010/main" val="335826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890F6B-ED30-1846-25C2-31497904DDC2}"/>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text on a white background&#10;&#10;Description automatically generated">
            <a:extLst>
              <a:ext uri="{FF2B5EF4-FFF2-40B4-BE49-F238E27FC236}">
                <a16:creationId xmlns:a16="http://schemas.microsoft.com/office/drawing/2014/main" id="{8D7A9C22-7284-BA1F-348E-2BE32CF72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5" name="TextBox 4">
            <a:extLst>
              <a:ext uri="{FF2B5EF4-FFF2-40B4-BE49-F238E27FC236}">
                <a16:creationId xmlns:a16="http://schemas.microsoft.com/office/drawing/2014/main" id="{F3D877DF-5858-532B-C2D5-3C4ECBD6C8AD}"/>
              </a:ext>
            </a:extLst>
          </p:cNvPr>
          <p:cNvSpPr txBox="1"/>
          <p:nvPr/>
        </p:nvSpPr>
        <p:spPr>
          <a:xfrm>
            <a:off x="4032720" y="2030575"/>
            <a:ext cx="6153150" cy="523220"/>
          </a:xfrm>
          <a:prstGeom prst="rect">
            <a:avLst/>
          </a:prstGeom>
          <a:noFill/>
        </p:spPr>
        <p:txBody>
          <a:bodyPr wrap="square">
            <a:spAutoFit/>
          </a:bodyPr>
          <a:lstStyle/>
          <a:p>
            <a:pPr algn="ctr"/>
            <a:r>
              <a:rPr lang="en-US" sz="2800" b="0" i="0" dirty="0">
                <a:solidFill>
                  <a:srgbClr val="212529"/>
                </a:solidFill>
                <a:effectLst/>
              </a:rPr>
              <a:t>Welcome newcomers</a:t>
            </a:r>
            <a:r>
              <a:rPr lang="en-US" sz="2800" dirty="0">
                <a:solidFill>
                  <a:srgbClr val="212529"/>
                </a:solidFill>
              </a:rPr>
              <a:t>.</a:t>
            </a:r>
            <a:endParaRPr lang="en-US" sz="2800" dirty="0"/>
          </a:p>
        </p:txBody>
      </p:sp>
      <p:sp>
        <p:nvSpPr>
          <p:cNvPr id="6" name="TextBox 5">
            <a:extLst>
              <a:ext uri="{FF2B5EF4-FFF2-40B4-BE49-F238E27FC236}">
                <a16:creationId xmlns:a16="http://schemas.microsoft.com/office/drawing/2014/main" id="{3D9B5D1A-6A37-12F9-664E-BD75FB6C5B51}"/>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pic>
        <p:nvPicPr>
          <p:cNvPr id="7" name="Picture 6" descr="A close-up of two people shaking hands&#10;&#10;Description automatically generated">
            <a:extLst>
              <a:ext uri="{FF2B5EF4-FFF2-40B4-BE49-F238E27FC236}">
                <a16:creationId xmlns:a16="http://schemas.microsoft.com/office/drawing/2014/main" id="{B55BD639-E7DF-B6BD-2455-093526A346C1}"/>
              </a:ext>
            </a:extLst>
          </p:cNvPr>
          <p:cNvPicPr>
            <a:picLocks noChangeAspect="1"/>
          </p:cNvPicPr>
          <p:nvPr/>
        </p:nvPicPr>
        <p:blipFill>
          <a:blip r:embed="rId3"/>
          <a:stretch>
            <a:fillRect/>
          </a:stretch>
        </p:blipFill>
        <p:spPr>
          <a:xfrm>
            <a:off x="4752738" y="2686169"/>
            <a:ext cx="4810027" cy="3206956"/>
          </a:xfrm>
          <a:prstGeom prst="rect">
            <a:avLst/>
          </a:prstGeom>
          <a:noFill/>
          <a:ln>
            <a:solidFill>
              <a:schemeClr val="accent1">
                <a:shade val="15000"/>
              </a:schemeClr>
            </a:solidFill>
          </a:ln>
          <a:scene3d>
            <a:camera prst="orthographicFront"/>
            <a:lightRig rig="threePt" dir="t"/>
          </a:scene3d>
          <a:sp3d>
            <a:bevelB w="69850"/>
          </a:sp3d>
        </p:spPr>
      </p:pic>
    </p:spTree>
    <p:extLst>
      <p:ext uri="{BB962C8B-B14F-4D97-AF65-F5344CB8AC3E}">
        <p14:creationId xmlns:p14="http://schemas.microsoft.com/office/powerpoint/2010/main" val="255825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FBD3A-194E-11BB-1290-E622B51E932F}"/>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text on a white background&#10;&#10;Description automatically generated">
            <a:extLst>
              <a:ext uri="{FF2B5EF4-FFF2-40B4-BE49-F238E27FC236}">
                <a16:creationId xmlns:a16="http://schemas.microsoft.com/office/drawing/2014/main" id="{0E23935B-064D-2EA7-EB21-6F9A1877F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5" name="TextBox 4">
            <a:extLst>
              <a:ext uri="{FF2B5EF4-FFF2-40B4-BE49-F238E27FC236}">
                <a16:creationId xmlns:a16="http://schemas.microsoft.com/office/drawing/2014/main" id="{DABAFDA8-AFB4-7750-7D7F-5E3EE45F72EE}"/>
              </a:ext>
            </a:extLst>
          </p:cNvPr>
          <p:cNvSpPr txBox="1"/>
          <p:nvPr/>
        </p:nvSpPr>
        <p:spPr>
          <a:xfrm>
            <a:off x="3622876" y="2035619"/>
            <a:ext cx="7176304" cy="954107"/>
          </a:xfrm>
          <a:prstGeom prst="rect">
            <a:avLst/>
          </a:prstGeom>
          <a:noFill/>
        </p:spPr>
        <p:txBody>
          <a:bodyPr wrap="square">
            <a:spAutoFit/>
          </a:bodyPr>
          <a:lstStyle/>
          <a:p>
            <a:r>
              <a:rPr lang="en-US" sz="2800" dirty="0">
                <a:solidFill>
                  <a:srgbClr val="212529"/>
                </a:solidFill>
              </a:rPr>
              <a:t>R</a:t>
            </a:r>
            <a:r>
              <a:rPr lang="en-US" sz="2800" b="0" i="0" dirty="0">
                <a:solidFill>
                  <a:srgbClr val="212529"/>
                </a:solidFill>
                <a:effectLst/>
              </a:rPr>
              <a:t>ead from OA-approved literature or share your own experience, strength, and hope. </a:t>
            </a:r>
            <a:endParaRPr lang="en-US" sz="2800" dirty="0"/>
          </a:p>
        </p:txBody>
      </p:sp>
      <p:pic>
        <p:nvPicPr>
          <p:cNvPr id="7170" name="Picture 2" descr="Focus When You Have ADHD">
            <a:extLst>
              <a:ext uri="{FF2B5EF4-FFF2-40B4-BE49-F238E27FC236}">
                <a16:creationId xmlns:a16="http://schemas.microsoft.com/office/drawing/2014/main" id="{946BF45D-7F67-5B4D-AA4A-7CB094AF3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161" y="3380365"/>
            <a:ext cx="3671827" cy="2390650"/>
          </a:xfrm>
          <a:prstGeom prst="rect">
            <a:avLst/>
          </a:prstGeom>
          <a:solidFill>
            <a:schemeClr val="accent2">
              <a:lumMod val="50000"/>
            </a:schemeClr>
          </a:solidFill>
          <a:ln w="19050">
            <a:solidFill>
              <a:schemeClr val="accent2">
                <a:lumMod val="50000"/>
              </a:schemeClr>
            </a:solid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21320F31-81B8-387D-10C1-4DE05A9350D5}"/>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spTree>
    <p:extLst>
      <p:ext uri="{BB962C8B-B14F-4D97-AF65-F5344CB8AC3E}">
        <p14:creationId xmlns:p14="http://schemas.microsoft.com/office/powerpoint/2010/main" val="70198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E4182-F3BA-499A-8848-C267690B6A6C}"/>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A black text on a white background&#10;&#10;Description automatically generated">
            <a:extLst>
              <a:ext uri="{FF2B5EF4-FFF2-40B4-BE49-F238E27FC236}">
                <a16:creationId xmlns:a16="http://schemas.microsoft.com/office/drawing/2014/main" id="{E4075D38-16AD-A7EF-945E-DB77DB9D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2" name="TextBox 1">
            <a:extLst>
              <a:ext uri="{FF2B5EF4-FFF2-40B4-BE49-F238E27FC236}">
                <a16:creationId xmlns:a16="http://schemas.microsoft.com/office/drawing/2014/main" id="{E37986B3-2E31-A043-558D-3C6D148B53D4}"/>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sp>
        <p:nvSpPr>
          <p:cNvPr id="3" name="TextBox 2">
            <a:extLst>
              <a:ext uri="{FF2B5EF4-FFF2-40B4-BE49-F238E27FC236}">
                <a16:creationId xmlns:a16="http://schemas.microsoft.com/office/drawing/2014/main" id="{2FCA4134-167F-E7D3-63F6-A391F02315C2}"/>
              </a:ext>
            </a:extLst>
          </p:cNvPr>
          <p:cNvSpPr txBox="1"/>
          <p:nvPr/>
        </p:nvSpPr>
        <p:spPr>
          <a:xfrm>
            <a:off x="3124200" y="1907607"/>
            <a:ext cx="8134350" cy="523220"/>
          </a:xfrm>
          <a:prstGeom prst="rect">
            <a:avLst/>
          </a:prstGeom>
          <a:noFill/>
        </p:spPr>
        <p:txBody>
          <a:bodyPr wrap="square" rtlCol="0">
            <a:spAutoFit/>
          </a:bodyPr>
          <a:lstStyle/>
          <a:p>
            <a:pPr algn="ctr"/>
            <a:r>
              <a:rPr lang="en-US" sz="2800" dirty="0">
                <a:solidFill>
                  <a:schemeClr val="tx1"/>
                </a:solidFill>
              </a:rPr>
              <a:t>Serve on a committee or board; lead a workshop</a:t>
            </a:r>
          </a:p>
        </p:txBody>
      </p:sp>
      <p:pic>
        <p:nvPicPr>
          <p:cNvPr id="7" name="Picture 6" descr="A group of people sitting around a table&#10;&#10;Description automatically generated">
            <a:extLst>
              <a:ext uri="{FF2B5EF4-FFF2-40B4-BE49-F238E27FC236}">
                <a16:creationId xmlns:a16="http://schemas.microsoft.com/office/drawing/2014/main" id="{58574112-1F66-4AF3-ACDD-CEAECD4E7AFD}"/>
              </a:ext>
            </a:extLst>
          </p:cNvPr>
          <p:cNvPicPr>
            <a:picLocks noChangeAspect="1"/>
          </p:cNvPicPr>
          <p:nvPr/>
        </p:nvPicPr>
        <p:blipFill>
          <a:blip r:embed="rId3"/>
          <a:stretch>
            <a:fillRect/>
          </a:stretch>
        </p:blipFill>
        <p:spPr>
          <a:xfrm>
            <a:off x="4791456" y="2652776"/>
            <a:ext cx="4850892" cy="3233928"/>
          </a:xfrm>
          <a:prstGeom prst="rect">
            <a:avLst/>
          </a:prstGeom>
          <a:ln>
            <a:solidFill>
              <a:schemeClr val="accent1">
                <a:shade val="15000"/>
              </a:schemeClr>
            </a:solidFill>
          </a:ln>
        </p:spPr>
      </p:pic>
    </p:spTree>
    <p:extLst>
      <p:ext uri="{BB962C8B-B14F-4D97-AF65-F5344CB8AC3E}">
        <p14:creationId xmlns:p14="http://schemas.microsoft.com/office/powerpoint/2010/main" val="406331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1395A6-7F0E-C835-93AF-974CF1BD88E4}"/>
              </a:ext>
            </a:extLst>
          </p:cNvPr>
          <p:cNvSpPr/>
          <p:nvPr/>
        </p:nvSpPr>
        <p:spPr>
          <a:xfrm>
            <a:off x="1914146" y="1"/>
            <a:ext cx="10366593" cy="6858000"/>
          </a:xfrm>
          <a:prstGeom prst="rect">
            <a:avLst/>
          </a:prstGeom>
          <a:gradFill>
            <a:gsLst>
              <a:gs pos="100000">
                <a:schemeClr val="accent4">
                  <a:lumMod val="60000"/>
                  <a:lumOff val="40000"/>
                </a:schemeClr>
              </a:gs>
              <a:gs pos="77000">
                <a:schemeClr val="accent1">
                  <a:lumMod val="0"/>
                  <a:lumOff val="100000"/>
                </a:schemeClr>
              </a:gs>
              <a:gs pos="100000">
                <a:schemeClr val="tx2">
                  <a:lumMod val="60000"/>
                  <a:lumOff val="40000"/>
                </a:schemeClr>
              </a:gs>
              <a:gs pos="100000">
                <a:schemeClr val="accent4">
                  <a:lumMod val="60000"/>
                  <a:lumOff val="40000"/>
                </a:schemeClr>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84747C6B-8280-5FDC-A96A-37D436ACF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1FBF8387-5DF0-AC43-167F-6444331647C8}"/>
              </a:ext>
            </a:extLst>
          </p:cNvPr>
          <p:cNvSpPr txBox="1"/>
          <p:nvPr/>
        </p:nvSpPr>
        <p:spPr>
          <a:xfrm>
            <a:off x="3372591" y="842928"/>
            <a:ext cx="7683336" cy="5339219"/>
          </a:xfrm>
          <a:prstGeom prst="rect">
            <a:avLst/>
          </a:prstGeom>
          <a:noFill/>
        </p:spPr>
        <p:txBody>
          <a:bodyPr wrap="square" rtlCol="0">
            <a:spAutoFit/>
          </a:bodyPr>
          <a:lstStyle/>
          <a:p>
            <a:pPr>
              <a:lnSpc>
                <a:spcPct val="150000"/>
              </a:lnSpc>
            </a:pPr>
            <a:r>
              <a:rPr lang="en-US" sz="2300" b="0" i="0" dirty="0">
                <a:solidFill>
                  <a:srgbClr val="000000"/>
                </a:solidFill>
                <a:effectLst/>
                <a:latin typeface="Amasis MT Pro Medium" panose="02040604050005020304" pitchFamily="18" charset="0"/>
              </a:rPr>
              <a:t>… when it comes to my food, and my daily peace of mind, it turns out that giving OA service is imperative. Yes, sponsoring is excellent service. But that only quiets my mind during the phone call. After that I’m left to my own devices. Giving service at the intergroup level has brought me more peace of mind. Working with others above the meeting level keeps me in touch with my Higher Power in a way that keeps me hearing that voice when my disease is trying to overpower it. </a:t>
            </a:r>
            <a:endParaRPr lang="en-US" sz="2300" dirty="0">
              <a:solidFill>
                <a:srgbClr val="000000"/>
              </a:solidFill>
              <a:latin typeface="Amasis MT Pro Medium" panose="02040604050005020304" pitchFamily="18" charset="0"/>
            </a:endParaRPr>
          </a:p>
          <a:p>
            <a:pPr>
              <a:lnSpc>
                <a:spcPct val="150000"/>
              </a:lnSpc>
            </a:pPr>
            <a:r>
              <a:rPr lang="en-US" sz="2300" dirty="0">
                <a:solidFill>
                  <a:srgbClr val="000000"/>
                </a:solidFill>
                <a:latin typeface="Amasis MT Pro Medium" panose="02040604050005020304" pitchFamily="18" charset="0"/>
              </a:rPr>
              <a:t>-- Cindy C.</a:t>
            </a:r>
            <a:endParaRPr lang="en-US" sz="2300" dirty="0">
              <a:latin typeface="Amasis MT Pro Medium" panose="02040604050005020304" pitchFamily="18" charset="0"/>
            </a:endParaRPr>
          </a:p>
        </p:txBody>
      </p:sp>
      <p:sp>
        <p:nvSpPr>
          <p:cNvPr id="6" name="TextBox 5">
            <a:extLst>
              <a:ext uri="{FF2B5EF4-FFF2-40B4-BE49-F238E27FC236}">
                <a16:creationId xmlns:a16="http://schemas.microsoft.com/office/drawing/2014/main" id="{2895F185-EABD-18EC-F111-B76229B56089}"/>
              </a:ext>
            </a:extLst>
          </p:cNvPr>
          <p:cNvSpPr txBox="1"/>
          <p:nvPr/>
        </p:nvSpPr>
        <p:spPr>
          <a:xfrm>
            <a:off x="4669178" y="342327"/>
            <a:ext cx="48438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OA Members share their experience</a:t>
            </a:r>
          </a:p>
        </p:txBody>
      </p:sp>
    </p:spTree>
    <p:extLst>
      <p:ext uri="{BB962C8B-B14F-4D97-AF65-F5344CB8AC3E}">
        <p14:creationId xmlns:p14="http://schemas.microsoft.com/office/powerpoint/2010/main" val="122128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on a white background&#10;&#10;Description automatically generated">
            <a:extLst>
              <a:ext uri="{FF2B5EF4-FFF2-40B4-BE49-F238E27FC236}">
                <a16:creationId xmlns:a16="http://schemas.microsoft.com/office/drawing/2014/main" id="{BAB46EB8-8668-157C-5596-7B7D5AFA7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3" name="Rectangle 2">
            <a:extLst>
              <a:ext uri="{FF2B5EF4-FFF2-40B4-BE49-F238E27FC236}">
                <a16:creationId xmlns:a16="http://schemas.microsoft.com/office/drawing/2014/main" id="{832649F7-B66B-873B-5AD7-1F5DFA14A839}"/>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985C9BAF-820D-97E0-240C-77CAB1DD54EE}"/>
              </a:ext>
            </a:extLst>
          </p:cNvPr>
          <p:cNvSpPr txBox="1"/>
          <p:nvPr/>
        </p:nvSpPr>
        <p:spPr>
          <a:xfrm>
            <a:off x="3124200" y="726459"/>
            <a:ext cx="8134350" cy="1107996"/>
          </a:xfrm>
          <a:prstGeom prst="rect">
            <a:avLst/>
          </a:prstGeom>
          <a:noFill/>
        </p:spPr>
        <p:txBody>
          <a:bodyPr wrap="square" rtlCol="0">
            <a:spAutoFit/>
          </a:bodyPr>
          <a:lstStyle/>
          <a:p>
            <a:pPr algn="ctr"/>
            <a:r>
              <a:rPr lang="en-US" sz="6600" dirty="0">
                <a:solidFill>
                  <a:schemeClr val="accent4">
                    <a:lumMod val="50000"/>
                  </a:schemeClr>
                </a:solidFill>
                <a:latin typeface="Georgia" panose="02040502050405020303" pitchFamily="18" charset="0"/>
              </a:rPr>
              <a:t>Ways to Serve</a:t>
            </a:r>
          </a:p>
        </p:txBody>
      </p:sp>
      <p:sp>
        <p:nvSpPr>
          <p:cNvPr id="5" name="TextBox 4">
            <a:extLst>
              <a:ext uri="{FF2B5EF4-FFF2-40B4-BE49-F238E27FC236}">
                <a16:creationId xmlns:a16="http://schemas.microsoft.com/office/drawing/2014/main" id="{E7EDD567-855E-0CC1-FC01-C258D56C5763}"/>
              </a:ext>
            </a:extLst>
          </p:cNvPr>
          <p:cNvSpPr txBox="1"/>
          <p:nvPr/>
        </p:nvSpPr>
        <p:spPr>
          <a:xfrm>
            <a:off x="3124200" y="2133238"/>
            <a:ext cx="8134350" cy="3108543"/>
          </a:xfrm>
          <a:prstGeom prst="rect">
            <a:avLst/>
          </a:prstGeom>
          <a:noFill/>
        </p:spPr>
        <p:txBody>
          <a:bodyPr wrap="square" lIns="91440" tIns="45720" rIns="91440" bIns="45720" rtlCol="0" anchor="t">
            <a:spAutoFit/>
          </a:bodyPr>
          <a:lstStyle/>
          <a:p>
            <a:pPr algn="ctr"/>
            <a:r>
              <a:rPr lang="en-US" sz="2800"/>
              <a:t>Group discussion on the service needs of your group.</a:t>
            </a:r>
            <a:endParaRPr lang="en-US"/>
          </a:p>
          <a:p>
            <a:pPr algn="ctr"/>
            <a:endParaRPr lang="en-US" sz="2800" dirty="0"/>
          </a:p>
          <a:p>
            <a:pPr algn="ctr"/>
            <a:r>
              <a:rPr lang="en-US" sz="2800" dirty="0">
                <a:ea typeface="Calibri"/>
                <a:cs typeface="Calibri"/>
              </a:rPr>
              <a:t>Are you being called to serve, and if so, what service </a:t>
            </a:r>
            <a:r>
              <a:rPr lang="en-US" sz="2800">
                <a:ea typeface="Calibri"/>
                <a:cs typeface="Calibri"/>
              </a:rPr>
              <a:t>position is calling you?</a:t>
            </a:r>
            <a:endParaRPr lang="en-US" sz="2800" dirty="0">
              <a:ea typeface="Calibri"/>
              <a:cs typeface="Calibri"/>
            </a:endParaRPr>
          </a:p>
          <a:p>
            <a:pPr algn="ctr"/>
            <a:endParaRPr lang="en-US" sz="2800" dirty="0"/>
          </a:p>
          <a:p>
            <a:pPr algn="ctr"/>
            <a:r>
              <a:rPr lang="en-US" sz="2800"/>
              <a:t>Share with your group </a:t>
            </a:r>
            <a:r>
              <a:rPr lang="en-US" sz="2800" dirty="0"/>
              <a:t>ways you can serve and grow.</a:t>
            </a:r>
            <a:endParaRPr lang="en-US"/>
          </a:p>
          <a:p>
            <a:pPr algn="ctr"/>
            <a:endParaRPr lang="en-US" sz="2800" b="1" dirty="0">
              <a:solidFill>
                <a:srgbClr val="336699"/>
              </a:solidFill>
              <a:ea typeface="Calibri"/>
              <a:cs typeface="Calibri"/>
            </a:endParaRPr>
          </a:p>
        </p:txBody>
      </p:sp>
    </p:spTree>
    <p:extLst>
      <p:ext uri="{BB962C8B-B14F-4D97-AF65-F5344CB8AC3E}">
        <p14:creationId xmlns:p14="http://schemas.microsoft.com/office/powerpoint/2010/main" val="115176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0B9B9-BE27-ED2B-4F26-A14B656E9BDD}"/>
              </a:ext>
            </a:extLst>
          </p:cNvPr>
          <p:cNvSpPr/>
          <p:nvPr/>
        </p:nvSpPr>
        <p:spPr>
          <a:xfrm>
            <a:off x="1914146" y="1"/>
            <a:ext cx="10366593"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5C0114C4-3B17-50EF-0CA5-36FF211F6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5" name="TextBox 4">
            <a:extLst>
              <a:ext uri="{FF2B5EF4-FFF2-40B4-BE49-F238E27FC236}">
                <a16:creationId xmlns:a16="http://schemas.microsoft.com/office/drawing/2014/main" id="{7C028864-A935-5544-A20D-6B74A3EE1688}"/>
              </a:ext>
            </a:extLst>
          </p:cNvPr>
          <p:cNvSpPr txBox="1"/>
          <p:nvPr/>
        </p:nvSpPr>
        <p:spPr>
          <a:xfrm>
            <a:off x="3102015" y="2002420"/>
            <a:ext cx="8044405" cy="2862322"/>
          </a:xfrm>
          <a:prstGeom prst="rect">
            <a:avLst/>
          </a:prstGeom>
          <a:noFill/>
        </p:spPr>
        <p:txBody>
          <a:bodyPr wrap="square" rtlCol="0">
            <a:spAutoFit/>
          </a:bodyPr>
          <a:lstStyle/>
          <a:p>
            <a:pPr algn="ctr"/>
            <a:r>
              <a:rPr lang="en-US" sz="6000" dirty="0">
                <a:solidFill>
                  <a:srgbClr val="336699"/>
                </a:solidFill>
                <a:latin typeface="Amasis MT Pro Medium" panose="02040604050005020304" pitchFamily="18" charset="0"/>
              </a:rPr>
              <a:t>How</a:t>
            </a:r>
          </a:p>
          <a:p>
            <a:pPr algn="ctr"/>
            <a:r>
              <a:rPr lang="en-US" sz="6000" dirty="0">
                <a:solidFill>
                  <a:srgbClr val="336699"/>
                </a:solidFill>
                <a:latin typeface="Amasis MT Pro Medium" panose="02040604050005020304" pitchFamily="18" charset="0"/>
              </a:rPr>
              <a:t>Can I</a:t>
            </a:r>
          </a:p>
          <a:p>
            <a:pPr algn="ctr"/>
            <a:r>
              <a:rPr lang="en-US" sz="6000" dirty="0">
                <a:solidFill>
                  <a:srgbClr val="336699"/>
                </a:solidFill>
                <a:latin typeface="Amasis MT Pro Medium" panose="02040604050005020304" pitchFamily="18" charset="0"/>
              </a:rPr>
              <a:t>Serve?</a:t>
            </a:r>
          </a:p>
        </p:txBody>
      </p:sp>
    </p:spTree>
    <p:extLst>
      <p:ext uri="{BB962C8B-B14F-4D97-AF65-F5344CB8AC3E}">
        <p14:creationId xmlns:p14="http://schemas.microsoft.com/office/powerpoint/2010/main" val="58880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0589C2-EDEA-A599-41AD-2C921303A81D}"/>
              </a:ext>
            </a:extLst>
          </p:cNvPr>
          <p:cNvSpPr/>
          <p:nvPr/>
        </p:nvSpPr>
        <p:spPr>
          <a:xfrm>
            <a:off x="1914146" y="1"/>
            <a:ext cx="10366593"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text on a white background&#10;&#10;Description automatically generated">
            <a:extLst>
              <a:ext uri="{FF2B5EF4-FFF2-40B4-BE49-F238E27FC236}">
                <a16:creationId xmlns:a16="http://schemas.microsoft.com/office/drawing/2014/main" id="{C1BFB2F4-83E0-CF12-3E18-BE2CAAD8F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14D04C8F-55C2-D283-B398-0D9F983821D6}"/>
              </a:ext>
            </a:extLst>
          </p:cNvPr>
          <p:cNvSpPr txBox="1"/>
          <p:nvPr/>
        </p:nvSpPr>
        <p:spPr>
          <a:xfrm>
            <a:off x="3821806" y="1392534"/>
            <a:ext cx="6551271" cy="3785652"/>
          </a:xfrm>
          <a:prstGeom prst="rect">
            <a:avLst/>
          </a:prstGeom>
          <a:noFill/>
        </p:spPr>
        <p:txBody>
          <a:bodyPr wrap="square" lIns="91440" tIns="45720" rIns="91440" bIns="45720" rtlCol="0" anchor="t">
            <a:spAutoFit/>
          </a:bodyPr>
          <a:lstStyle/>
          <a:p>
            <a:pPr algn="ctr"/>
            <a:r>
              <a:rPr lang="en-US" sz="4000" dirty="0">
                <a:latin typeface="Amasis MT Pro Medium"/>
              </a:rPr>
              <a:t>"Each group has but one primary purpose – to carry its message to the compulsive overeater who still suffers."</a:t>
            </a:r>
          </a:p>
          <a:p>
            <a:pPr algn="ctr"/>
            <a:r>
              <a:rPr lang="en-US" sz="4000" i="1" dirty="0">
                <a:latin typeface="Amasis MT Pro Medium"/>
              </a:rPr>
              <a:t>OA Tradition Five</a:t>
            </a:r>
          </a:p>
        </p:txBody>
      </p:sp>
      <p:sp>
        <p:nvSpPr>
          <p:cNvPr id="5" name="TextBox 4">
            <a:extLst>
              <a:ext uri="{FF2B5EF4-FFF2-40B4-BE49-F238E27FC236}">
                <a16:creationId xmlns:a16="http://schemas.microsoft.com/office/drawing/2014/main" id="{AB759A70-71DB-5D03-2E1B-5FBBB172736E}"/>
              </a:ext>
            </a:extLst>
          </p:cNvPr>
          <p:cNvSpPr txBox="1"/>
          <p:nvPr/>
        </p:nvSpPr>
        <p:spPr>
          <a:xfrm>
            <a:off x="3428266" y="5310207"/>
            <a:ext cx="7338349" cy="707886"/>
          </a:xfrm>
          <a:prstGeom prst="rect">
            <a:avLst/>
          </a:prstGeom>
          <a:noFill/>
        </p:spPr>
        <p:txBody>
          <a:bodyPr wrap="square" lIns="91440" tIns="45720" rIns="91440" bIns="45720" rtlCol="0" anchor="t">
            <a:spAutoFit/>
          </a:bodyPr>
          <a:lstStyle/>
          <a:p>
            <a:pPr algn="ctr"/>
            <a:r>
              <a:rPr lang="en-US" sz="4000" b="1" dirty="0">
                <a:solidFill>
                  <a:srgbClr val="FF9900"/>
                </a:solidFill>
                <a:latin typeface="Acme Gothic Wide"/>
              </a:rPr>
              <a:t>(This is service!)</a:t>
            </a:r>
          </a:p>
        </p:txBody>
      </p:sp>
      <p:pic>
        <p:nvPicPr>
          <p:cNvPr id="6" name="Picture 5" descr="A black text on a white background&#10;&#10;Description automatically generated">
            <a:extLst>
              <a:ext uri="{FF2B5EF4-FFF2-40B4-BE49-F238E27FC236}">
                <a16:creationId xmlns:a16="http://schemas.microsoft.com/office/drawing/2014/main" id="{5FBB9D5D-F3FD-44AA-A3DC-9CD07F224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98400" y="2724482"/>
            <a:ext cx="5305047" cy="1711803"/>
          </a:xfrm>
          <a:prstGeom prst="rect">
            <a:avLst/>
          </a:prstGeom>
        </p:spPr>
      </p:pic>
    </p:spTree>
    <p:extLst>
      <p:ext uri="{BB962C8B-B14F-4D97-AF65-F5344CB8AC3E}">
        <p14:creationId xmlns:p14="http://schemas.microsoft.com/office/powerpoint/2010/main" val="304906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25B59-A34E-EC84-47CE-8C600B08F5D4}"/>
              </a:ext>
            </a:extLst>
          </p:cNvPr>
          <p:cNvSpPr/>
          <p:nvPr/>
        </p:nvSpPr>
        <p:spPr>
          <a:xfrm>
            <a:off x="1914146" y="1"/>
            <a:ext cx="10366593"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ack text on a white background&#10;&#10;Description automatically generated">
            <a:extLst>
              <a:ext uri="{FF2B5EF4-FFF2-40B4-BE49-F238E27FC236}">
                <a16:creationId xmlns:a16="http://schemas.microsoft.com/office/drawing/2014/main" id="{DE721612-B7BC-0479-A7C5-8896F98E2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6" name="TextBox 5">
            <a:extLst>
              <a:ext uri="{FF2B5EF4-FFF2-40B4-BE49-F238E27FC236}">
                <a16:creationId xmlns:a16="http://schemas.microsoft.com/office/drawing/2014/main" id="{4E0FC8F3-F87F-6BED-5350-D3A12C5155D3}"/>
              </a:ext>
            </a:extLst>
          </p:cNvPr>
          <p:cNvSpPr txBox="1"/>
          <p:nvPr/>
        </p:nvSpPr>
        <p:spPr>
          <a:xfrm>
            <a:off x="3462991" y="653648"/>
            <a:ext cx="7454096" cy="5909310"/>
          </a:xfrm>
          <a:prstGeom prst="rect">
            <a:avLst/>
          </a:prstGeom>
          <a:noFill/>
        </p:spPr>
        <p:txBody>
          <a:bodyPr wrap="square" lIns="91440" tIns="45720" rIns="91440" bIns="45720" rtlCol="0" anchor="t">
            <a:spAutoFit/>
          </a:bodyPr>
          <a:lstStyle/>
          <a:p>
            <a:pPr algn="ctr"/>
            <a:r>
              <a:rPr lang="en-US" sz="4000" dirty="0">
                <a:latin typeface="Amasis MT Pro Medium"/>
              </a:rPr>
              <a:t>OA’s Responsibility Pledge states:</a:t>
            </a:r>
          </a:p>
          <a:p>
            <a:pPr algn="ctr"/>
            <a:r>
              <a:rPr lang="en-US" sz="4000" dirty="0">
                <a:latin typeface="Amasis MT Pro Medium" panose="02040604050005020304" pitchFamily="18" charset="0"/>
              </a:rPr>
              <a:t> </a:t>
            </a:r>
          </a:p>
          <a:p>
            <a:pPr algn="ctr"/>
            <a:r>
              <a:rPr lang="en-US" sz="4000" dirty="0">
                <a:latin typeface="Amasis MT Pro Medium" panose="02040604050005020304" pitchFamily="18" charset="0"/>
              </a:rPr>
              <a:t>“Always to extend the hand and heart of OA to all who share my compulsion; for this, I am responsible.”</a:t>
            </a:r>
          </a:p>
          <a:p>
            <a:pPr algn="ctr"/>
            <a:endParaRPr lang="en-US" sz="4000" dirty="0">
              <a:solidFill>
                <a:srgbClr val="FF9900"/>
              </a:solidFill>
              <a:latin typeface="Acme Gothic Wide" panose="00000805000000000000" pitchFamily="50" charset="0"/>
            </a:endParaRPr>
          </a:p>
          <a:p>
            <a:pPr algn="ctr"/>
            <a:r>
              <a:rPr lang="en-US" sz="4000" b="1" dirty="0">
                <a:solidFill>
                  <a:srgbClr val="FF9900"/>
                </a:solidFill>
                <a:latin typeface="Acme Gothic Wide"/>
              </a:rPr>
              <a:t>(This is service!)</a:t>
            </a:r>
          </a:p>
          <a:p>
            <a:endParaRPr lang="en-US" dirty="0"/>
          </a:p>
        </p:txBody>
      </p:sp>
    </p:spTree>
    <p:extLst>
      <p:ext uri="{BB962C8B-B14F-4D97-AF65-F5344CB8AC3E}">
        <p14:creationId xmlns:p14="http://schemas.microsoft.com/office/powerpoint/2010/main" val="188255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DCD009-EE39-EDD1-9207-75B65FB8806F}"/>
              </a:ext>
            </a:extLst>
          </p:cNvPr>
          <p:cNvSpPr/>
          <p:nvPr/>
        </p:nvSpPr>
        <p:spPr>
          <a:xfrm>
            <a:off x="1914146" y="1"/>
            <a:ext cx="10366593"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50FD3-92B5-5DED-976E-2B84421C4769}"/>
              </a:ext>
            </a:extLst>
          </p:cNvPr>
          <p:cNvSpPr>
            <a:spLocks noGrp="1"/>
          </p:cNvSpPr>
          <p:nvPr>
            <p:ph type="title"/>
          </p:nvPr>
        </p:nvSpPr>
        <p:spPr>
          <a:xfrm>
            <a:off x="3624224" y="1769420"/>
            <a:ext cx="6946435" cy="3868994"/>
          </a:xfrm>
        </p:spPr>
        <p:txBody>
          <a:bodyPr>
            <a:normAutofit fontScale="90000"/>
          </a:bodyPr>
          <a:lstStyle/>
          <a:p>
            <a:pPr algn="ctr"/>
            <a:r>
              <a:rPr lang="en-US" dirty="0">
                <a:solidFill>
                  <a:srgbClr val="FF9900"/>
                </a:solidFill>
                <a:latin typeface="Acme Gothic Wide"/>
              </a:rPr>
              <a:t>Giving </a:t>
            </a:r>
            <a:r>
              <a:rPr lang="en-US" sz="4400" dirty="0">
                <a:solidFill>
                  <a:srgbClr val="FF9900"/>
                </a:solidFill>
                <a:latin typeface="Acme Gothic Wide"/>
              </a:rPr>
              <a:t>service is a </a:t>
            </a:r>
            <a:r>
              <a:rPr lang="en-US" dirty="0">
                <a:solidFill>
                  <a:srgbClr val="FF9900"/>
                </a:solidFill>
                <a:latin typeface="Acme Gothic Wide"/>
              </a:rPr>
              <a:t>Tool, a vital</a:t>
            </a:r>
            <a:r>
              <a:rPr lang="en-US" sz="4400" dirty="0">
                <a:solidFill>
                  <a:srgbClr val="FF9900"/>
                </a:solidFill>
                <a:latin typeface="Acme Gothic Wide"/>
              </a:rPr>
              <a:t> part of </a:t>
            </a:r>
            <a:r>
              <a:rPr lang="en-US" dirty="0">
                <a:solidFill>
                  <a:srgbClr val="FF9900"/>
                </a:solidFill>
                <a:latin typeface="Acme Gothic Wide"/>
              </a:rPr>
              <a:t>recovery, and part of OA's Seventh Tradition – </a:t>
            </a:r>
            <a:br>
              <a:rPr lang="en-US" sz="4400" dirty="0">
                <a:latin typeface="Acme Gothic Wide" panose="00000805000000000000" pitchFamily="50" charset="0"/>
              </a:rPr>
            </a:br>
            <a:br>
              <a:rPr lang="en-US" sz="4400" dirty="0">
                <a:latin typeface="Acme Gothic Wide" panose="00000805000000000000" pitchFamily="50" charset="0"/>
              </a:rPr>
            </a:br>
            <a:r>
              <a:rPr lang="en-US" sz="2800" dirty="0">
                <a:solidFill>
                  <a:srgbClr val="FF9900"/>
                </a:solidFill>
                <a:latin typeface="Acme Gothic Wide"/>
              </a:rPr>
              <a:t>"Every OA group ought to be fully self-supporting, declining outside contributions."</a:t>
            </a:r>
            <a:br>
              <a:rPr lang="en-US" dirty="0">
                <a:latin typeface="Acme Gothic Wide" panose="00000805000000000000" pitchFamily="50" charset="0"/>
              </a:rPr>
            </a:br>
            <a:endParaRPr lang="en-US" dirty="0">
              <a:solidFill>
                <a:srgbClr val="FF9900"/>
              </a:solidFill>
              <a:latin typeface="Acme Gothic Wide" panose="00000805000000000000" pitchFamily="50" charset="0"/>
            </a:endParaRPr>
          </a:p>
        </p:txBody>
      </p:sp>
      <p:pic>
        <p:nvPicPr>
          <p:cNvPr id="4" name="Picture 3" descr="A black text on a white background&#10;&#10;Description automatically generated">
            <a:extLst>
              <a:ext uri="{FF2B5EF4-FFF2-40B4-BE49-F238E27FC236}">
                <a16:creationId xmlns:a16="http://schemas.microsoft.com/office/drawing/2014/main" id="{4B1A7AF5-4A2D-93E5-B677-13E46FD7F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354313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CC35B3-7BF0-2F86-E88D-474659DB8DB7}"/>
              </a:ext>
            </a:extLst>
          </p:cNvPr>
          <p:cNvSpPr/>
          <p:nvPr/>
        </p:nvSpPr>
        <p:spPr>
          <a:xfrm>
            <a:off x="1914146" y="1"/>
            <a:ext cx="10366593" cy="6858000"/>
          </a:xfrm>
          <a:prstGeom prst="rect">
            <a:avLst/>
          </a:prstGeom>
          <a:gradFill>
            <a:gsLst>
              <a:gs pos="100000">
                <a:schemeClr val="accent4">
                  <a:lumMod val="60000"/>
                  <a:lumOff val="40000"/>
                </a:schemeClr>
              </a:gs>
              <a:gs pos="77000">
                <a:schemeClr val="accent1">
                  <a:lumMod val="0"/>
                  <a:lumOff val="100000"/>
                </a:schemeClr>
              </a:gs>
              <a:gs pos="100000">
                <a:schemeClr val="tx2">
                  <a:lumMod val="60000"/>
                  <a:lumOff val="40000"/>
                </a:schemeClr>
              </a:gs>
              <a:gs pos="100000">
                <a:schemeClr val="accent4">
                  <a:lumMod val="60000"/>
                  <a:lumOff val="40000"/>
                </a:schemeClr>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A8CB2AFE-C2F6-88B2-501C-F6FF3BCEA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5" name="TextBox 4">
            <a:extLst>
              <a:ext uri="{FF2B5EF4-FFF2-40B4-BE49-F238E27FC236}">
                <a16:creationId xmlns:a16="http://schemas.microsoft.com/office/drawing/2014/main" id="{804063D3-546F-AE46-2BC0-44AE12B68450}"/>
              </a:ext>
            </a:extLst>
          </p:cNvPr>
          <p:cNvSpPr txBox="1"/>
          <p:nvPr/>
        </p:nvSpPr>
        <p:spPr>
          <a:xfrm>
            <a:off x="2952563" y="1401635"/>
            <a:ext cx="8289758" cy="4808304"/>
          </a:xfrm>
          <a:prstGeom prst="rect">
            <a:avLst/>
          </a:prstGeom>
          <a:noFill/>
        </p:spPr>
        <p:txBody>
          <a:bodyPr wrap="square" lIns="91440" tIns="45720" rIns="91440" bIns="45720" rtlCol="0" anchor="t">
            <a:spAutoFit/>
          </a:bodyPr>
          <a:lstStyle/>
          <a:p>
            <a:pPr>
              <a:lnSpc>
                <a:spcPct val="150000"/>
              </a:lnSpc>
            </a:pPr>
            <a:r>
              <a:rPr lang="en-US" sz="2300" b="0" i="0" dirty="0">
                <a:solidFill>
                  <a:srgbClr val="000000"/>
                </a:solidFill>
                <a:effectLst/>
                <a:latin typeface="Amasis MT Pro Medium"/>
              </a:rPr>
              <a:t>Giving service keeps me focused on my abstinence and recovery. It helps keep my mind off the next mouthful and onto the needs of others. When I discovered a wonderful world where people understood and shared my addiction to food, I found a place where I belong. Because I'm grateful for the acceptance and help from other addicts, I reach out and do whatever I can to help them. The give-and-take of OA </a:t>
            </a:r>
            <a:r>
              <a:rPr lang="en-US" sz="2300" b="0" i="0">
                <a:solidFill>
                  <a:srgbClr val="000000"/>
                </a:solidFill>
                <a:effectLst/>
                <a:latin typeface="Amasis MT Pro Medium"/>
              </a:rPr>
              <a:t>service and fellowship </a:t>
            </a:r>
            <a:r>
              <a:rPr lang="en-US" sz="2300">
                <a:solidFill>
                  <a:srgbClr val="000000"/>
                </a:solidFill>
                <a:latin typeface="Amasis MT Pro Medium"/>
              </a:rPr>
              <a:t>helps</a:t>
            </a:r>
            <a:r>
              <a:rPr lang="en-US" sz="2300" b="0" i="0">
                <a:solidFill>
                  <a:srgbClr val="000000"/>
                </a:solidFill>
                <a:effectLst/>
                <a:latin typeface="Amasis MT Pro Medium"/>
              </a:rPr>
              <a:t> keep me focused on my recovery. </a:t>
            </a:r>
            <a:r>
              <a:rPr lang="en-US" sz="2300" b="0" i="0" dirty="0">
                <a:solidFill>
                  <a:srgbClr val="000000"/>
                </a:solidFill>
                <a:effectLst/>
                <a:latin typeface="Amasis MT Pro Medium"/>
              </a:rPr>
              <a:t>– SJ </a:t>
            </a:r>
            <a:endParaRPr lang="en-US" sz="2300" dirty="0">
              <a:latin typeface="Amasis MT Pro Medium"/>
            </a:endParaRPr>
          </a:p>
        </p:txBody>
      </p:sp>
      <p:sp>
        <p:nvSpPr>
          <p:cNvPr id="6" name="TextBox 5">
            <a:extLst>
              <a:ext uri="{FF2B5EF4-FFF2-40B4-BE49-F238E27FC236}">
                <a16:creationId xmlns:a16="http://schemas.microsoft.com/office/drawing/2014/main" id="{F98F1982-A15F-6194-E9B7-4C92B40BBE85}"/>
              </a:ext>
            </a:extLst>
          </p:cNvPr>
          <p:cNvSpPr txBox="1"/>
          <p:nvPr/>
        </p:nvSpPr>
        <p:spPr>
          <a:xfrm>
            <a:off x="4432340" y="342327"/>
            <a:ext cx="48438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OA Members share their experience</a:t>
            </a:r>
          </a:p>
        </p:txBody>
      </p:sp>
    </p:spTree>
    <p:extLst>
      <p:ext uri="{BB962C8B-B14F-4D97-AF65-F5344CB8AC3E}">
        <p14:creationId xmlns:p14="http://schemas.microsoft.com/office/powerpoint/2010/main" val="241353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9F05F-24CC-685E-1A28-E21BEFDF0634}"/>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text on a white background&#10;&#10;Description automatically generated">
            <a:extLst>
              <a:ext uri="{FF2B5EF4-FFF2-40B4-BE49-F238E27FC236}">
                <a16:creationId xmlns:a16="http://schemas.microsoft.com/office/drawing/2014/main" id="{560A600B-230A-4C4A-BB0E-573E10AD3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
        <p:nvSpPr>
          <p:cNvPr id="4" name="TextBox 3">
            <a:extLst>
              <a:ext uri="{FF2B5EF4-FFF2-40B4-BE49-F238E27FC236}">
                <a16:creationId xmlns:a16="http://schemas.microsoft.com/office/drawing/2014/main" id="{027A3C20-B92C-8033-D7B2-36B53D1DA06D}"/>
              </a:ext>
            </a:extLst>
          </p:cNvPr>
          <p:cNvSpPr txBox="1"/>
          <p:nvPr/>
        </p:nvSpPr>
        <p:spPr>
          <a:xfrm>
            <a:off x="3217762" y="1689905"/>
            <a:ext cx="7882360" cy="3785652"/>
          </a:xfrm>
          <a:prstGeom prst="rect">
            <a:avLst/>
          </a:prstGeom>
          <a:noFill/>
        </p:spPr>
        <p:txBody>
          <a:bodyPr wrap="square" rtlCol="0">
            <a:spAutoFit/>
          </a:bodyPr>
          <a:lstStyle/>
          <a:p>
            <a:pPr algn="ctr"/>
            <a:r>
              <a:rPr lang="en-US" sz="6000" b="1" dirty="0">
                <a:solidFill>
                  <a:srgbClr val="336699"/>
                </a:solidFill>
                <a:latin typeface="Amasis MT Pro Medium" panose="02040604050005020304" pitchFamily="18" charset="0"/>
              </a:rPr>
              <a:t>Who</a:t>
            </a:r>
          </a:p>
          <a:p>
            <a:pPr algn="ctr"/>
            <a:r>
              <a:rPr lang="en-US" sz="6000" b="1" dirty="0">
                <a:solidFill>
                  <a:srgbClr val="336699"/>
                </a:solidFill>
                <a:latin typeface="Amasis MT Pro Medium" panose="02040604050005020304" pitchFamily="18" charset="0"/>
              </a:rPr>
              <a:t>Serves at the</a:t>
            </a:r>
          </a:p>
          <a:p>
            <a:pPr algn="ctr"/>
            <a:r>
              <a:rPr lang="en-US" sz="6000" b="1" dirty="0">
                <a:solidFill>
                  <a:srgbClr val="336699"/>
                </a:solidFill>
                <a:latin typeface="Amasis MT Pro Medium" panose="02040604050005020304" pitchFamily="18" charset="0"/>
              </a:rPr>
              <a:t>Local</a:t>
            </a:r>
          </a:p>
          <a:p>
            <a:pPr algn="ctr"/>
            <a:r>
              <a:rPr lang="en-US" sz="6000" b="1" dirty="0">
                <a:solidFill>
                  <a:srgbClr val="336699"/>
                </a:solidFill>
                <a:latin typeface="Amasis MT Pro Medium" panose="02040604050005020304" pitchFamily="18" charset="0"/>
              </a:rPr>
              <a:t>Meetings?</a:t>
            </a:r>
          </a:p>
        </p:txBody>
      </p:sp>
    </p:spTree>
    <p:extLst>
      <p:ext uri="{BB962C8B-B14F-4D97-AF65-F5344CB8AC3E}">
        <p14:creationId xmlns:p14="http://schemas.microsoft.com/office/powerpoint/2010/main" val="330145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26D6BD-0670-898D-D67C-27139018803E}"/>
              </a:ext>
            </a:extLst>
          </p:cNvPr>
          <p:cNvSpPr/>
          <p:nvPr/>
        </p:nvSpPr>
        <p:spPr>
          <a:xfrm>
            <a:off x="2078182" y="1"/>
            <a:ext cx="10202557" cy="6858000"/>
          </a:xfrm>
          <a:prstGeom prst="rect">
            <a:avLst/>
          </a:prstGeom>
          <a:gradFill>
            <a:gsLst>
              <a:gs pos="81000">
                <a:schemeClr val="accent1">
                  <a:lumMod val="0"/>
                  <a:lumOff val="100000"/>
                </a:schemeClr>
              </a:gs>
              <a:gs pos="100000">
                <a:schemeClr val="tx2">
                  <a:lumMod val="60000"/>
                  <a:lumOff val="40000"/>
                </a:schemeClr>
              </a:gs>
              <a:gs pos="100000">
                <a:srgbClr val="336699"/>
              </a:gs>
            </a:gsLst>
            <a:path path="shap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12FFFBD-E059-60F7-C84C-8B9F10F4F86B}"/>
              </a:ext>
            </a:extLst>
          </p:cNvPr>
          <p:cNvSpPr txBox="1"/>
          <p:nvPr/>
        </p:nvSpPr>
        <p:spPr>
          <a:xfrm>
            <a:off x="2934185" y="504285"/>
            <a:ext cx="8905909" cy="2308324"/>
          </a:xfrm>
          <a:prstGeom prst="rect">
            <a:avLst/>
          </a:prstGeom>
          <a:noFill/>
        </p:spPr>
        <p:txBody>
          <a:bodyPr wrap="square" rtlCol="0">
            <a:spAutoFit/>
          </a:bodyPr>
          <a:lstStyle/>
          <a:p>
            <a:r>
              <a:rPr lang="en-US" sz="3600" dirty="0">
                <a:solidFill>
                  <a:schemeClr val="accent2">
                    <a:lumMod val="75000"/>
                  </a:schemeClr>
                </a:solidFill>
                <a:latin typeface="Amasis MT Pro Medium" panose="020F0502020204030204" pitchFamily="18" charset="0"/>
              </a:rPr>
              <a:t>Not one, not two, </a:t>
            </a:r>
          </a:p>
          <a:p>
            <a:r>
              <a:rPr lang="en-US" sz="3600" dirty="0">
                <a:solidFill>
                  <a:schemeClr val="accent2">
                    <a:lumMod val="75000"/>
                  </a:schemeClr>
                </a:solidFill>
                <a:latin typeface="Amasis MT Pro Medium" panose="020F0502020204030204" pitchFamily="18" charset="0"/>
              </a:rPr>
              <a:t>but THREE OA Levels </a:t>
            </a:r>
          </a:p>
          <a:p>
            <a:r>
              <a:rPr lang="en-US" sz="3600" dirty="0">
                <a:solidFill>
                  <a:schemeClr val="accent2">
                    <a:lumMod val="75000"/>
                  </a:schemeClr>
                </a:solidFill>
                <a:latin typeface="Amasis MT Pro Medium" panose="020F0502020204030204" pitchFamily="18" charset="0"/>
              </a:rPr>
              <a:t>Support You and </a:t>
            </a:r>
          </a:p>
          <a:p>
            <a:r>
              <a:rPr lang="en-US" sz="3600" dirty="0">
                <a:solidFill>
                  <a:schemeClr val="accent2">
                    <a:lumMod val="75000"/>
                  </a:schemeClr>
                </a:solidFill>
                <a:latin typeface="Amasis MT Pro Medium" panose="020F0502020204030204" pitchFamily="18" charset="0"/>
              </a:rPr>
              <a:t>the Local Meetings, Worldwide!</a:t>
            </a:r>
          </a:p>
        </p:txBody>
      </p:sp>
      <p:sp>
        <p:nvSpPr>
          <p:cNvPr id="16" name="TextBox 15">
            <a:extLst>
              <a:ext uri="{FF2B5EF4-FFF2-40B4-BE49-F238E27FC236}">
                <a16:creationId xmlns:a16="http://schemas.microsoft.com/office/drawing/2014/main" id="{EF012C33-1617-0668-E463-13AFE2ECB8B9}"/>
              </a:ext>
            </a:extLst>
          </p:cNvPr>
          <p:cNvSpPr txBox="1"/>
          <p:nvPr/>
        </p:nvSpPr>
        <p:spPr>
          <a:xfrm>
            <a:off x="2934185" y="3073826"/>
            <a:ext cx="8322198" cy="3108543"/>
          </a:xfrm>
          <a:prstGeom prst="rect">
            <a:avLst/>
          </a:prstGeom>
          <a:noFill/>
        </p:spPr>
        <p:txBody>
          <a:bodyPr wrap="square" lIns="91440" tIns="45720" rIns="91440" bIns="45720" rtlCol="0" anchor="t">
            <a:spAutoFit/>
          </a:bodyPr>
          <a:lstStyle/>
          <a:p>
            <a:r>
              <a:rPr lang="en-US" sz="2800" dirty="0">
                <a:ea typeface="Open Sans"/>
                <a:cs typeface="Open Sans"/>
              </a:rPr>
              <a:t>This means that you found a worldwide support community the minute you walked through the door or </a:t>
            </a:r>
            <a:r>
              <a:rPr lang="en-US" sz="2800">
                <a:ea typeface="Open Sans"/>
                <a:cs typeface="Open Sans"/>
              </a:rPr>
              <a:t>joined an OA virtual meeting!</a:t>
            </a:r>
          </a:p>
          <a:p>
            <a:endParaRPr lang="en-US" sz="2800" dirty="0">
              <a:ea typeface="Open Sans" panose="020B0606030504020204" pitchFamily="34" charset="0"/>
              <a:cs typeface="Open Sans" panose="020B0606030504020204" pitchFamily="34" charset="0"/>
            </a:endParaRPr>
          </a:p>
          <a:p>
            <a:r>
              <a:rPr lang="en-US" sz="2800" dirty="0">
                <a:ea typeface="Open Sans"/>
                <a:cs typeface="Open Sans"/>
              </a:rPr>
              <a:t>No matter where you live or travel, OA is nearby, ready </a:t>
            </a:r>
            <a:r>
              <a:rPr lang="en-US" sz="2800">
                <a:ea typeface="Open Sans"/>
                <a:cs typeface="Open Sans"/>
              </a:rPr>
              <a:t>to support you. Our local groups meet face-to-face or virtually</a:t>
            </a:r>
            <a:r>
              <a:rPr lang="en-US" sz="2800" dirty="0">
                <a:ea typeface="Open Sans"/>
                <a:cs typeface="Open Sans"/>
              </a:rPr>
              <a:t>. </a:t>
            </a:r>
          </a:p>
        </p:txBody>
      </p:sp>
      <p:pic>
        <p:nvPicPr>
          <p:cNvPr id="2" name="Picture 1" descr="A black text on a white background&#10;&#10;Description automatically generated">
            <a:extLst>
              <a:ext uri="{FF2B5EF4-FFF2-40B4-BE49-F238E27FC236}">
                <a16:creationId xmlns:a16="http://schemas.microsoft.com/office/drawing/2014/main" id="{0FC8C173-F93B-13DF-5588-5AA054AE4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00000" y="2597482"/>
            <a:ext cx="5305047" cy="1711803"/>
          </a:xfrm>
          <a:prstGeom prst="rect">
            <a:avLst/>
          </a:prstGeom>
        </p:spPr>
      </p:pic>
    </p:spTree>
    <p:extLst>
      <p:ext uri="{BB962C8B-B14F-4D97-AF65-F5344CB8AC3E}">
        <p14:creationId xmlns:p14="http://schemas.microsoft.com/office/powerpoint/2010/main" val="258996137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9444</TotalTime>
  <Words>1456</Words>
  <Application>Microsoft Office PowerPoint</Application>
  <PresentationFormat>Widescreen</PresentationFormat>
  <Paragraphs>111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Acme Gothic Wide</vt:lpstr>
      <vt:lpstr>Amasis MT Pro Medium</vt:lpstr>
      <vt:lpstr>Aptos</vt:lpstr>
      <vt:lpstr>Arial</vt:lpstr>
      <vt:lpstr>Calibri</vt:lpstr>
      <vt:lpstr>Calibri Light</vt:lpstr>
      <vt:lpstr>Georgia</vt:lpstr>
      <vt:lpstr>Open Sans</vt:lpstr>
      <vt:lpstr>Office 2013 - 2022 Theme</vt:lpstr>
      <vt:lpstr>OA Service Template for Use by  Intergroups and Groups  - Introduction to Service in OA</vt:lpstr>
      <vt:lpstr>PowerPoint Presentation</vt:lpstr>
      <vt:lpstr>PowerPoint Presentation</vt:lpstr>
      <vt:lpstr>PowerPoint Presentation</vt:lpstr>
      <vt:lpstr>PowerPoint Presentation</vt:lpstr>
      <vt:lpstr>Giving service is a Tool, a vital part of recovery, and part of OA's Seventh Tradition –   "Every OA group ought to be fully self-supporting, declining outside contributions."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 Anderson</dc:creator>
  <cp:lastModifiedBy>Hope Reisenwitz</cp:lastModifiedBy>
  <cp:revision>439</cp:revision>
  <dcterms:created xsi:type="dcterms:W3CDTF">2023-10-21T19:48:00Z</dcterms:created>
  <dcterms:modified xsi:type="dcterms:W3CDTF">2025-04-09T00:04:53Z</dcterms:modified>
</cp:coreProperties>
</file>