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66" r:id="rId17"/>
    <p:sldId id="267" r:id="rId18"/>
    <p:sldId id="273" r:id="rId19"/>
    <p:sldId id="274" r:id="rId20"/>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21F5EB-7A03-487C-82EB-A5D9280BA0D5}" v="1" dt="2024-07-24T22:15:59.5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213"/>
  </p:normalViewPr>
  <p:slideViewPr>
    <p:cSldViewPr snapToGrid="0" snapToObjects="1">
      <p:cViewPr varScale="1">
        <p:scale>
          <a:sx n="76" d="100"/>
          <a:sy n="76" d="100"/>
        </p:scale>
        <p:origin x="91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e M. Welsh" userId="ff1e74fff2d26f3c" providerId="LiveId" clId="{7121F5EB-7A03-487C-82EB-A5D9280BA0D5}"/>
    <pc:docChg chg="undo custSel modSld">
      <pc:chgData name="Elaine M. Welsh" userId="ff1e74fff2d26f3c" providerId="LiveId" clId="{7121F5EB-7A03-487C-82EB-A5D9280BA0D5}" dt="2024-07-25T00:08:12.048" v="197" actId="20577"/>
      <pc:docMkLst>
        <pc:docMk/>
      </pc:docMkLst>
      <pc:sldChg chg="modSp mod">
        <pc:chgData name="Elaine M. Welsh" userId="ff1e74fff2d26f3c" providerId="LiveId" clId="{7121F5EB-7A03-487C-82EB-A5D9280BA0D5}" dt="2024-07-25T00:05:37.572" v="123" actId="20577"/>
        <pc:sldMkLst>
          <pc:docMk/>
          <pc:sldMk cId="1954389037" sldId="256"/>
        </pc:sldMkLst>
        <pc:spChg chg="mod">
          <ac:chgData name="Elaine M. Welsh" userId="ff1e74fff2d26f3c" providerId="LiveId" clId="{7121F5EB-7A03-487C-82EB-A5D9280BA0D5}" dt="2024-07-25T00:05:37.572" v="123" actId="20577"/>
          <ac:spMkLst>
            <pc:docMk/>
            <pc:sldMk cId="1954389037" sldId="256"/>
            <ac:spMk id="3" creationId="{DEC3A6F2-8453-F0AB-8865-D4FAF868BCF9}"/>
          </ac:spMkLst>
        </pc:spChg>
      </pc:sldChg>
      <pc:sldChg chg="modSp mod">
        <pc:chgData name="Elaine M. Welsh" userId="ff1e74fff2d26f3c" providerId="LiveId" clId="{7121F5EB-7A03-487C-82EB-A5D9280BA0D5}" dt="2024-07-24T22:16:49.620" v="108" actId="20577"/>
        <pc:sldMkLst>
          <pc:docMk/>
          <pc:sldMk cId="1686977014" sldId="258"/>
        </pc:sldMkLst>
        <pc:spChg chg="mod">
          <ac:chgData name="Elaine M. Welsh" userId="ff1e74fff2d26f3c" providerId="LiveId" clId="{7121F5EB-7A03-487C-82EB-A5D9280BA0D5}" dt="2024-07-24T22:12:53.134" v="4" actId="27636"/>
          <ac:spMkLst>
            <pc:docMk/>
            <pc:sldMk cId="1686977014" sldId="258"/>
            <ac:spMk id="2" creationId="{F601E0A4-5026-FC4A-BA60-2A693E384E7D}"/>
          </ac:spMkLst>
        </pc:spChg>
        <pc:spChg chg="mod">
          <ac:chgData name="Elaine M. Welsh" userId="ff1e74fff2d26f3c" providerId="LiveId" clId="{7121F5EB-7A03-487C-82EB-A5D9280BA0D5}" dt="2024-07-24T22:16:49.620" v="108" actId="20577"/>
          <ac:spMkLst>
            <pc:docMk/>
            <pc:sldMk cId="1686977014" sldId="258"/>
            <ac:spMk id="3" creationId="{6C1855BD-6852-4A40-BE2C-0FF83EBABF76}"/>
          </ac:spMkLst>
        </pc:spChg>
      </pc:sldChg>
      <pc:sldChg chg="modSp mod">
        <pc:chgData name="Elaine M. Welsh" userId="ff1e74fff2d26f3c" providerId="LiveId" clId="{7121F5EB-7A03-487C-82EB-A5D9280BA0D5}" dt="2024-07-25T00:06:26.200" v="124" actId="33524"/>
        <pc:sldMkLst>
          <pc:docMk/>
          <pc:sldMk cId="368166904" sldId="259"/>
        </pc:sldMkLst>
        <pc:spChg chg="mod">
          <ac:chgData name="Elaine M. Welsh" userId="ff1e74fff2d26f3c" providerId="LiveId" clId="{7121F5EB-7A03-487C-82EB-A5D9280BA0D5}" dt="2024-07-25T00:06:26.200" v="124" actId="33524"/>
          <ac:spMkLst>
            <pc:docMk/>
            <pc:sldMk cId="368166904" sldId="259"/>
            <ac:spMk id="3" creationId="{F829CF89-8EAD-AA4A-AE90-70BEC5283EF1}"/>
          </ac:spMkLst>
        </pc:spChg>
      </pc:sldChg>
      <pc:sldChg chg="modSp mod">
        <pc:chgData name="Elaine M. Welsh" userId="ff1e74fff2d26f3c" providerId="LiveId" clId="{7121F5EB-7A03-487C-82EB-A5D9280BA0D5}" dt="2024-07-25T00:06:40.684" v="125" actId="33524"/>
        <pc:sldMkLst>
          <pc:docMk/>
          <pc:sldMk cId="1000858497" sldId="261"/>
        </pc:sldMkLst>
        <pc:spChg chg="mod">
          <ac:chgData name="Elaine M. Welsh" userId="ff1e74fff2d26f3c" providerId="LiveId" clId="{7121F5EB-7A03-487C-82EB-A5D9280BA0D5}" dt="2024-07-25T00:06:40.684" v="125" actId="33524"/>
          <ac:spMkLst>
            <pc:docMk/>
            <pc:sldMk cId="1000858497" sldId="261"/>
            <ac:spMk id="3" creationId="{E5E45228-91AA-B841-BCEE-0DB479CB3D85}"/>
          </ac:spMkLst>
        </pc:spChg>
      </pc:sldChg>
      <pc:sldChg chg="modSp mod">
        <pc:chgData name="Elaine M. Welsh" userId="ff1e74fff2d26f3c" providerId="LiveId" clId="{7121F5EB-7A03-487C-82EB-A5D9280BA0D5}" dt="2024-07-25T00:08:12.048" v="197" actId="20577"/>
        <pc:sldMkLst>
          <pc:docMk/>
          <pc:sldMk cId="1926544428" sldId="267"/>
        </pc:sldMkLst>
        <pc:spChg chg="mod">
          <ac:chgData name="Elaine M. Welsh" userId="ff1e74fff2d26f3c" providerId="LiveId" clId="{7121F5EB-7A03-487C-82EB-A5D9280BA0D5}" dt="2024-07-25T00:08:12.048" v="197" actId="20577"/>
          <ac:spMkLst>
            <pc:docMk/>
            <pc:sldMk cId="1926544428" sldId="267"/>
            <ac:spMk id="3" creationId="{A8376A1D-B1C8-084D-B613-F55B6802D867}"/>
          </ac:spMkLst>
        </pc:spChg>
      </pc:sldChg>
      <pc:sldChg chg="modSp mod">
        <pc:chgData name="Elaine M. Welsh" userId="ff1e74fff2d26f3c" providerId="LiveId" clId="{7121F5EB-7A03-487C-82EB-A5D9280BA0D5}" dt="2024-07-25T00:06:56.455" v="126" actId="33524"/>
        <pc:sldMkLst>
          <pc:docMk/>
          <pc:sldMk cId="230330290" sldId="268"/>
        </pc:sldMkLst>
        <pc:spChg chg="mod">
          <ac:chgData name="Elaine M. Welsh" userId="ff1e74fff2d26f3c" providerId="LiveId" clId="{7121F5EB-7A03-487C-82EB-A5D9280BA0D5}" dt="2024-07-25T00:06:56.455" v="126" actId="33524"/>
          <ac:spMkLst>
            <pc:docMk/>
            <pc:sldMk cId="230330290" sldId="268"/>
            <ac:spMk id="3" creationId="{915B0175-E90E-054E-9010-97A64F9FCF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01FE-2414-314E-B1B6-F0DCA79A0842}"/>
              </a:ext>
            </a:extLst>
          </p:cNvPr>
          <p:cNvSpPr>
            <a:spLocks noGrp="1"/>
          </p:cNvSpPr>
          <p:nvPr>
            <p:ph type="ctrTitle"/>
          </p:nvPr>
        </p:nvSpPr>
        <p:spPr>
          <a:xfrm>
            <a:off x="0" y="3562350"/>
            <a:ext cx="11085341" cy="2457450"/>
          </a:xfrm>
        </p:spPr>
        <p:txBody>
          <a:bodyPr/>
          <a:lstStyle/>
          <a:p>
            <a:pPr algn="ctr"/>
            <a:br>
              <a:rPr lang="en-US" dirty="0">
                <a:solidFill>
                  <a:schemeClr val="tx1"/>
                </a:solidFill>
              </a:rPr>
            </a:br>
            <a:br>
              <a:rPr lang="en-US" dirty="0">
                <a:solidFill>
                  <a:schemeClr val="tx1"/>
                </a:solidFill>
              </a:rPr>
            </a:br>
            <a:br>
              <a:rPr lang="en-US" dirty="0">
                <a:solidFill>
                  <a:schemeClr val="tx1"/>
                </a:solidFill>
              </a:rPr>
            </a:br>
            <a:r>
              <a:rPr lang="en-US" sz="9600" b="1" dirty="0">
                <a:solidFill>
                  <a:schemeClr val="tx1"/>
                </a:solidFill>
                <a:latin typeface="Trebuchet MS" panose="020B0603020202020204" pitchFamily="34" charset="0"/>
                <a:cs typeface="Dubai" panose="020B0503030403030204" pitchFamily="34" charset="-78"/>
              </a:rPr>
              <a:t>B.F.F.</a:t>
            </a:r>
            <a:br>
              <a:rPr lang="en-US" dirty="0">
                <a:solidFill>
                  <a:schemeClr val="tx1"/>
                </a:solidFill>
                <a:latin typeface="Trebuchet MS" panose="020B0603020202020204" pitchFamily="34" charset="0"/>
                <a:cs typeface="Dubai" panose="020B0503030403030204" pitchFamily="34" charset="-78"/>
              </a:rPr>
            </a:br>
            <a:r>
              <a:rPr lang="en-US" sz="6000" dirty="0">
                <a:solidFill>
                  <a:schemeClr val="tx1"/>
                </a:solidFill>
                <a:latin typeface="Trebuchet MS" panose="020B0603020202020204" pitchFamily="34" charset="0"/>
                <a:cs typeface="Dubai" panose="020B0503030403030204" pitchFamily="34" charset="-78"/>
              </a:rPr>
              <a:t>(</a:t>
            </a:r>
            <a:r>
              <a:rPr lang="en-US" sz="6000" b="1" u="sng" dirty="0">
                <a:solidFill>
                  <a:schemeClr val="tx1"/>
                </a:solidFill>
                <a:latin typeface="Trebuchet MS" panose="020B0603020202020204" pitchFamily="34" charset="0"/>
                <a:cs typeface="Dubai" panose="020B0503030403030204" pitchFamily="34" charset="-78"/>
              </a:rPr>
              <a:t>B</a:t>
            </a:r>
            <a:r>
              <a:rPr lang="en-US" sz="6000" dirty="0">
                <a:solidFill>
                  <a:schemeClr val="tx1"/>
                </a:solidFill>
                <a:latin typeface="Trebuchet MS" panose="020B0603020202020204" pitchFamily="34" charset="0"/>
                <a:cs typeface="Dubai" panose="020B0503030403030204" pitchFamily="34" charset="-78"/>
              </a:rPr>
              <a:t>enefits of </a:t>
            </a:r>
            <a:r>
              <a:rPr lang="en-US" sz="6000" b="1" u="sng" dirty="0">
                <a:solidFill>
                  <a:schemeClr val="tx1"/>
                </a:solidFill>
                <a:latin typeface="Trebuchet MS" panose="020B0603020202020204" pitchFamily="34" charset="0"/>
                <a:cs typeface="Dubai" panose="020B0503030403030204" pitchFamily="34" charset="-78"/>
              </a:rPr>
              <a:t>F</a:t>
            </a:r>
            <a:r>
              <a:rPr lang="en-US" sz="6000" dirty="0">
                <a:solidFill>
                  <a:schemeClr val="tx1"/>
                </a:solidFill>
                <a:latin typeface="Trebuchet MS" panose="020B0603020202020204" pitchFamily="34" charset="0"/>
                <a:cs typeface="Dubai" panose="020B0503030403030204" pitchFamily="34" charset="-78"/>
              </a:rPr>
              <a:t>ace-to-</a:t>
            </a:r>
            <a:r>
              <a:rPr lang="en-US" sz="6000" b="1" u="sng" dirty="0">
                <a:solidFill>
                  <a:schemeClr val="tx1"/>
                </a:solidFill>
                <a:latin typeface="Trebuchet MS" panose="020B0603020202020204" pitchFamily="34" charset="0"/>
                <a:cs typeface="Dubai" panose="020B0503030403030204" pitchFamily="34" charset="-78"/>
              </a:rPr>
              <a:t>F</a:t>
            </a:r>
            <a:r>
              <a:rPr lang="en-US" sz="6000" dirty="0">
                <a:solidFill>
                  <a:schemeClr val="tx1"/>
                </a:solidFill>
                <a:latin typeface="Trebuchet MS" panose="020B0603020202020204" pitchFamily="34" charset="0"/>
                <a:cs typeface="Dubai" panose="020B0503030403030204" pitchFamily="34" charset="-78"/>
              </a:rPr>
              <a:t>ace)</a:t>
            </a:r>
            <a:br>
              <a:rPr lang="en-US" sz="6000" dirty="0">
                <a:solidFill>
                  <a:schemeClr val="tx1"/>
                </a:solidFill>
                <a:latin typeface="Trebuchet MS" panose="020B0603020202020204" pitchFamily="34" charset="0"/>
                <a:cs typeface="Dubai" panose="020B0503030403030204" pitchFamily="34" charset="-78"/>
              </a:rPr>
            </a:br>
            <a:r>
              <a:rPr lang="en-US" sz="6000" dirty="0">
                <a:solidFill>
                  <a:schemeClr val="tx1"/>
                </a:solidFill>
                <a:latin typeface="Trebuchet MS" panose="020B0603020202020204" pitchFamily="34" charset="0"/>
                <a:cs typeface="Dubai" panose="020B0503030403030204" pitchFamily="34" charset="-78"/>
              </a:rPr>
              <a:t>meetings</a:t>
            </a:r>
          </a:p>
        </p:txBody>
      </p:sp>
      <p:pic>
        <p:nvPicPr>
          <p:cNvPr id="8" name="Picture 7">
            <a:extLst>
              <a:ext uri="{FF2B5EF4-FFF2-40B4-BE49-F238E27FC236}">
                <a16:creationId xmlns:a16="http://schemas.microsoft.com/office/drawing/2014/main" id="{B6FAFCCB-856F-F6DF-0AD0-489B4365F6AE}"/>
              </a:ext>
            </a:extLst>
          </p:cNvPr>
          <p:cNvPicPr>
            <a:picLocks noChangeAspect="1"/>
          </p:cNvPicPr>
          <p:nvPr/>
        </p:nvPicPr>
        <p:blipFill>
          <a:blip r:embed="rId2"/>
          <a:stretch>
            <a:fillRect/>
          </a:stretch>
        </p:blipFill>
        <p:spPr>
          <a:xfrm>
            <a:off x="4248150" y="1028701"/>
            <a:ext cx="2857500" cy="709612"/>
          </a:xfrm>
          <a:prstGeom prst="rect">
            <a:avLst/>
          </a:prstGeom>
        </p:spPr>
      </p:pic>
      <p:sp>
        <p:nvSpPr>
          <p:cNvPr id="3" name="TextBox 2">
            <a:extLst>
              <a:ext uri="{FF2B5EF4-FFF2-40B4-BE49-F238E27FC236}">
                <a16:creationId xmlns:a16="http://schemas.microsoft.com/office/drawing/2014/main" id="{DEC3A6F2-8453-F0AB-8865-D4FAF868BCF9}"/>
              </a:ext>
            </a:extLst>
          </p:cNvPr>
          <p:cNvSpPr txBox="1"/>
          <p:nvPr/>
        </p:nvSpPr>
        <p:spPr>
          <a:xfrm>
            <a:off x="4248150" y="1748473"/>
            <a:ext cx="4198585" cy="369332"/>
          </a:xfrm>
          <a:prstGeom prst="rect">
            <a:avLst/>
          </a:prstGeom>
          <a:noFill/>
        </p:spPr>
        <p:txBody>
          <a:bodyPr wrap="none" rtlCol="0">
            <a:spAutoFit/>
          </a:bodyPr>
          <a:lstStyle/>
          <a:p>
            <a:r>
              <a:rPr lang="en-US" dirty="0"/>
              <a:t>(Created by Central Jersey Intergroup)</a:t>
            </a:r>
          </a:p>
        </p:txBody>
      </p:sp>
    </p:spTree>
    <p:extLst>
      <p:ext uri="{BB962C8B-B14F-4D97-AF65-F5344CB8AC3E}">
        <p14:creationId xmlns:p14="http://schemas.microsoft.com/office/powerpoint/2010/main" val="1954389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8E03D-B380-0C43-8353-45F583C1064E}"/>
              </a:ext>
            </a:extLst>
          </p:cNvPr>
          <p:cNvSpPr>
            <a:spLocks noGrp="1"/>
          </p:cNvSpPr>
          <p:nvPr>
            <p:ph type="title"/>
          </p:nvPr>
        </p:nvSpPr>
        <p:spPr>
          <a:xfrm>
            <a:off x="677334" y="828675"/>
            <a:ext cx="3818466" cy="952500"/>
          </a:xfrm>
        </p:spPr>
        <p:txBody>
          <a:bodyPr>
            <a:normAutofit fontScale="90000"/>
          </a:bodyPr>
          <a:lstStyle/>
          <a:p>
            <a:r>
              <a:rPr lang="en-US" b="1" dirty="0">
                <a:solidFill>
                  <a:schemeClr val="tx1"/>
                </a:solidFill>
              </a:rPr>
              <a:t>7. Joint Effort</a:t>
            </a:r>
            <a:br>
              <a:rPr lang="en-US" dirty="0"/>
            </a:br>
            <a:endParaRPr lang="en-US" dirty="0"/>
          </a:p>
        </p:txBody>
      </p:sp>
      <p:sp>
        <p:nvSpPr>
          <p:cNvPr id="3" name="Content Placeholder 2">
            <a:extLst>
              <a:ext uri="{FF2B5EF4-FFF2-40B4-BE49-F238E27FC236}">
                <a16:creationId xmlns:a16="http://schemas.microsoft.com/office/drawing/2014/main" id="{D8718B8D-BE35-A547-B80F-722B75A7FE9C}"/>
              </a:ext>
            </a:extLst>
          </p:cNvPr>
          <p:cNvSpPr>
            <a:spLocks noGrp="1"/>
          </p:cNvSpPr>
          <p:nvPr>
            <p:ph idx="1"/>
          </p:nvPr>
        </p:nvSpPr>
        <p:spPr>
          <a:xfrm>
            <a:off x="677333" y="1685925"/>
            <a:ext cx="8342841" cy="4619625"/>
          </a:xfrm>
        </p:spPr>
        <p:txBody>
          <a:bodyPr>
            <a:normAutofit fontScale="92500" lnSpcReduction="10000"/>
          </a:bodyPr>
          <a:lstStyle/>
          <a:p>
            <a:pPr>
              <a:lnSpc>
                <a:spcPct val="150000"/>
              </a:lnSpc>
            </a:pPr>
            <a:r>
              <a:rPr lang="en-US" dirty="0">
                <a:solidFill>
                  <a:schemeClr val="tx1"/>
                </a:solidFill>
              </a:rPr>
              <a:t>It’s not within our human nature to be capable of tackling every problem, every situation, every dilemma we come across entirely on our own. </a:t>
            </a:r>
          </a:p>
          <a:p>
            <a:pPr>
              <a:lnSpc>
                <a:spcPct val="150000"/>
              </a:lnSpc>
            </a:pPr>
            <a:r>
              <a:rPr lang="en-US" dirty="0">
                <a:solidFill>
                  <a:schemeClr val="tx1"/>
                </a:solidFill>
              </a:rPr>
              <a:t>It doesn’t matter how strong, smart, capable, confident or successful you are - we need each other because we have all tried before on our own and failed to control our disease.  </a:t>
            </a:r>
          </a:p>
          <a:p>
            <a:pPr>
              <a:lnSpc>
                <a:spcPct val="150000"/>
              </a:lnSpc>
            </a:pPr>
            <a:r>
              <a:rPr lang="en-US" dirty="0">
                <a:solidFill>
                  <a:schemeClr val="tx1"/>
                </a:solidFill>
              </a:rPr>
              <a:t>We were built to work together, to struggle together, to help each other move toward solutions and come out on the other side united. </a:t>
            </a:r>
          </a:p>
          <a:p>
            <a:pPr>
              <a:lnSpc>
                <a:spcPct val="150000"/>
              </a:lnSpc>
            </a:pPr>
            <a:r>
              <a:rPr lang="en-US" dirty="0">
                <a:solidFill>
                  <a:schemeClr val="tx1"/>
                </a:solidFill>
              </a:rPr>
              <a:t>Even the greatest, strongest, most capable people don’t reject help when they know they need it, understand their own weaknesses, accept them, and look to others for help.</a:t>
            </a:r>
          </a:p>
          <a:p>
            <a:pPr>
              <a:lnSpc>
                <a:spcPct val="150000"/>
              </a:lnSpc>
            </a:pPr>
            <a:r>
              <a:rPr lang="en-US" dirty="0">
                <a:solidFill>
                  <a:schemeClr val="tx1"/>
                </a:solidFill>
              </a:rPr>
              <a:t>There is strength in numbers and none of us are as strong as all of us. </a:t>
            </a:r>
          </a:p>
        </p:txBody>
      </p:sp>
      <p:sp>
        <p:nvSpPr>
          <p:cNvPr id="4" name="Rectangle 2">
            <a:extLst>
              <a:ext uri="{FF2B5EF4-FFF2-40B4-BE49-F238E27FC236}">
                <a16:creationId xmlns:a16="http://schemas.microsoft.com/office/drawing/2014/main" id="{02097F65-8C07-874B-B7F6-2773472ABAB3}"/>
              </a:ext>
            </a:extLst>
          </p:cNvPr>
          <p:cNvSpPr>
            <a:spLocks noChangeArrowheads="1"/>
          </p:cNvSpPr>
          <p:nvPr/>
        </p:nvSpPr>
        <p:spPr bwMode="auto">
          <a:xfrm>
            <a:off x="7299435" y="40990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38659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1120-1E84-8940-A186-152D90E8529F}"/>
              </a:ext>
            </a:extLst>
          </p:cNvPr>
          <p:cNvSpPr>
            <a:spLocks noGrp="1"/>
          </p:cNvSpPr>
          <p:nvPr>
            <p:ph type="title"/>
          </p:nvPr>
        </p:nvSpPr>
        <p:spPr/>
        <p:txBody>
          <a:bodyPr/>
          <a:lstStyle/>
          <a:p>
            <a:r>
              <a:rPr lang="en-US" b="1" dirty="0">
                <a:solidFill>
                  <a:schemeClr val="tx1"/>
                </a:solidFill>
              </a:rPr>
              <a:t>8. Fellowship</a:t>
            </a:r>
            <a:br>
              <a:rPr lang="en-US" dirty="0"/>
            </a:br>
            <a:endParaRPr lang="en-US" dirty="0"/>
          </a:p>
        </p:txBody>
      </p:sp>
      <p:sp>
        <p:nvSpPr>
          <p:cNvPr id="3" name="Content Placeholder 2">
            <a:extLst>
              <a:ext uri="{FF2B5EF4-FFF2-40B4-BE49-F238E27FC236}">
                <a16:creationId xmlns:a16="http://schemas.microsoft.com/office/drawing/2014/main" id="{915B0175-E90E-054E-9010-97A64F9FCFCC}"/>
              </a:ext>
            </a:extLst>
          </p:cNvPr>
          <p:cNvSpPr>
            <a:spLocks noGrp="1"/>
          </p:cNvSpPr>
          <p:nvPr>
            <p:ph idx="1"/>
          </p:nvPr>
        </p:nvSpPr>
        <p:spPr>
          <a:xfrm>
            <a:off x="677334" y="1577264"/>
            <a:ext cx="7971366" cy="5052135"/>
          </a:xfrm>
        </p:spPr>
        <p:txBody>
          <a:bodyPr>
            <a:normAutofit fontScale="85000" lnSpcReduction="10000"/>
          </a:bodyPr>
          <a:lstStyle/>
          <a:p>
            <a:pPr>
              <a:lnSpc>
                <a:spcPct val="150000"/>
              </a:lnSpc>
            </a:pPr>
            <a:r>
              <a:rPr lang="en-US" sz="2000" dirty="0">
                <a:solidFill>
                  <a:schemeClr val="tx1"/>
                </a:solidFill>
              </a:rPr>
              <a:t>OA is a fellowship of men and women who share their experience, strength and hope with each other so they can work on solving their common problems and help others to recover from unhealthy food behaviors one day at a time.  </a:t>
            </a:r>
          </a:p>
          <a:p>
            <a:pPr>
              <a:lnSpc>
                <a:spcPct val="150000"/>
              </a:lnSpc>
            </a:pPr>
            <a:r>
              <a:rPr lang="en-US" sz="2000" dirty="0">
                <a:solidFill>
                  <a:schemeClr val="tx1"/>
                </a:solidFill>
              </a:rPr>
              <a:t>By meeting face-to-face, we are able to talk with other OA members before and/or after each meeting about lots of things.  </a:t>
            </a:r>
          </a:p>
          <a:p>
            <a:pPr>
              <a:lnSpc>
                <a:spcPct val="150000"/>
              </a:lnSpc>
            </a:pPr>
            <a:r>
              <a:rPr lang="en-US" sz="2000" dirty="0">
                <a:solidFill>
                  <a:schemeClr val="tx1"/>
                </a:solidFill>
              </a:rPr>
              <a:t>This fellowship strengthens our bonds with each other and helps us get closer. </a:t>
            </a:r>
          </a:p>
          <a:p>
            <a:pPr>
              <a:lnSpc>
                <a:spcPct val="150000"/>
              </a:lnSpc>
            </a:pPr>
            <a:r>
              <a:rPr lang="en-US" sz="2000" dirty="0">
                <a:solidFill>
                  <a:schemeClr val="tx1"/>
                </a:solidFill>
              </a:rPr>
              <a:t>We owe it to OA’s future to keep our fellowship strong by meeting in-person  and realize that our lives and the lives of those to come depend on it.  </a:t>
            </a:r>
          </a:p>
          <a:p>
            <a:pPr>
              <a:lnSpc>
                <a:spcPct val="150000"/>
              </a:lnSpc>
            </a:pPr>
            <a:r>
              <a:rPr lang="en-US" sz="2000" dirty="0">
                <a:solidFill>
                  <a:schemeClr val="tx1"/>
                </a:solidFill>
              </a:rPr>
              <a:t>Ongoing face-to-face meetings help to ensure the fellowship will continue.</a:t>
            </a:r>
          </a:p>
          <a:p>
            <a:endParaRPr lang="en-US" dirty="0"/>
          </a:p>
        </p:txBody>
      </p:sp>
    </p:spTree>
    <p:extLst>
      <p:ext uri="{BB962C8B-B14F-4D97-AF65-F5344CB8AC3E}">
        <p14:creationId xmlns:p14="http://schemas.microsoft.com/office/powerpoint/2010/main" val="230330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57F6-64EB-2D4E-AD37-893CD969E0E5}"/>
              </a:ext>
            </a:extLst>
          </p:cNvPr>
          <p:cNvSpPr>
            <a:spLocks noGrp="1"/>
          </p:cNvSpPr>
          <p:nvPr>
            <p:ph type="title"/>
          </p:nvPr>
        </p:nvSpPr>
        <p:spPr/>
        <p:txBody>
          <a:bodyPr>
            <a:normAutofit fontScale="90000"/>
          </a:bodyPr>
          <a:lstStyle/>
          <a:p>
            <a:br>
              <a:rPr lang="en-US" b="1" dirty="0">
                <a:solidFill>
                  <a:schemeClr val="tx1"/>
                </a:solidFill>
              </a:rPr>
            </a:br>
            <a:r>
              <a:rPr lang="en-US" b="1" dirty="0">
                <a:solidFill>
                  <a:schemeClr val="tx1"/>
                </a:solidFill>
              </a:rPr>
              <a:t>9. Socialization</a:t>
            </a:r>
            <a:br>
              <a:rPr lang="en-US" dirty="0"/>
            </a:br>
            <a:endParaRPr lang="en-US" dirty="0"/>
          </a:p>
        </p:txBody>
      </p:sp>
      <p:sp>
        <p:nvSpPr>
          <p:cNvPr id="3" name="Content Placeholder 2">
            <a:extLst>
              <a:ext uri="{FF2B5EF4-FFF2-40B4-BE49-F238E27FC236}">
                <a16:creationId xmlns:a16="http://schemas.microsoft.com/office/drawing/2014/main" id="{72817235-3534-D946-B41C-23E0918565D6}"/>
              </a:ext>
            </a:extLst>
          </p:cNvPr>
          <p:cNvSpPr>
            <a:spLocks noGrp="1"/>
          </p:cNvSpPr>
          <p:nvPr>
            <p:ph idx="1"/>
          </p:nvPr>
        </p:nvSpPr>
        <p:spPr>
          <a:xfrm>
            <a:off x="677334" y="2590581"/>
            <a:ext cx="8771466" cy="3695919"/>
          </a:xfrm>
        </p:spPr>
        <p:txBody>
          <a:bodyPr>
            <a:normAutofit/>
          </a:bodyPr>
          <a:lstStyle/>
          <a:p>
            <a:r>
              <a:rPr lang="en-US" sz="2000" dirty="0">
                <a:solidFill>
                  <a:schemeClr val="tx1"/>
                </a:solidFill>
              </a:rPr>
              <a:t>OA is a social program, one that allows individuals to meet one another face-to-face and to benefit by shared recoveries.  </a:t>
            </a:r>
          </a:p>
          <a:p>
            <a:r>
              <a:rPr lang="en-US" sz="2000" dirty="0">
                <a:solidFill>
                  <a:schemeClr val="tx1"/>
                </a:solidFill>
              </a:rPr>
              <a:t>According to research, people who attend support help groups like OA confirm the aspect of meeting others who are dealing with the same issues in-person, sitting across from each other in a room and discussing mutual challenges, is absolutely essential to their recovery.  </a:t>
            </a:r>
          </a:p>
          <a:p>
            <a:r>
              <a:rPr lang="en-US" sz="2000" dirty="0">
                <a:solidFill>
                  <a:schemeClr val="tx1"/>
                </a:solidFill>
              </a:rPr>
              <a:t>Human beings are a social species who are wired to connect; being able to get together with other OA members either before or after a meeting for an abstinent meal or just a cup of coffee/tea, offers a chance for a deeper connection on a more personal basis. </a:t>
            </a:r>
          </a:p>
          <a:p>
            <a:endParaRPr lang="en-US" dirty="0"/>
          </a:p>
        </p:txBody>
      </p:sp>
      <p:sp>
        <p:nvSpPr>
          <p:cNvPr id="4" name="Rectangle 2">
            <a:extLst>
              <a:ext uri="{FF2B5EF4-FFF2-40B4-BE49-F238E27FC236}">
                <a16:creationId xmlns:a16="http://schemas.microsoft.com/office/drawing/2014/main" id="{5EBBC3B8-5AA5-1E4E-A242-EB7A20DDA40B}"/>
              </a:ext>
            </a:extLst>
          </p:cNvPr>
          <p:cNvSpPr>
            <a:spLocks noChangeArrowheads="1"/>
          </p:cNvSpPr>
          <p:nvPr/>
        </p:nvSpPr>
        <p:spPr bwMode="auto">
          <a:xfrm>
            <a:off x="6889531" y="41463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0897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C750-E58A-A84B-A358-4DD7ABA89416}"/>
              </a:ext>
            </a:extLst>
          </p:cNvPr>
          <p:cNvSpPr>
            <a:spLocks noGrp="1"/>
          </p:cNvSpPr>
          <p:nvPr>
            <p:ph type="title"/>
          </p:nvPr>
        </p:nvSpPr>
        <p:spPr/>
        <p:txBody>
          <a:bodyPr/>
          <a:lstStyle/>
          <a:p>
            <a:r>
              <a:rPr lang="en-US" b="1" dirty="0">
                <a:solidFill>
                  <a:schemeClr val="tx1"/>
                </a:solidFill>
              </a:rPr>
              <a:t>10. Service</a:t>
            </a:r>
            <a:br>
              <a:rPr lang="en-US" dirty="0"/>
            </a:br>
            <a:endParaRPr lang="en-US" dirty="0"/>
          </a:p>
        </p:txBody>
      </p:sp>
      <p:sp>
        <p:nvSpPr>
          <p:cNvPr id="3" name="Content Placeholder 2">
            <a:extLst>
              <a:ext uri="{FF2B5EF4-FFF2-40B4-BE49-F238E27FC236}">
                <a16:creationId xmlns:a16="http://schemas.microsoft.com/office/drawing/2014/main" id="{A1BD7982-C397-9247-9FC8-5A937A03EFD6}"/>
              </a:ext>
            </a:extLst>
          </p:cNvPr>
          <p:cNvSpPr>
            <a:spLocks noGrp="1"/>
          </p:cNvSpPr>
          <p:nvPr>
            <p:ph idx="1"/>
          </p:nvPr>
        </p:nvSpPr>
        <p:spPr>
          <a:xfrm>
            <a:off x="677334" y="1676400"/>
            <a:ext cx="8303153" cy="4648200"/>
          </a:xfrm>
        </p:spPr>
        <p:txBody>
          <a:bodyPr>
            <a:normAutofit fontScale="92500" lnSpcReduction="10000"/>
          </a:bodyPr>
          <a:lstStyle/>
          <a:p>
            <a:pPr>
              <a:lnSpc>
                <a:spcPct val="150000"/>
              </a:lnSpc>
            </a:pPr>
            <a:r>
              <a:rPr lang="en-US" sz="2000" dirty="0">
                <a:solidFill>
                  <a:schemeClr val="tx1"/>
                </a:solidFill>
              </a:rPr>
              <a:t>In OA, everything starts with the group, as it is the basic building block of the entire program, and the place where recovery begins for most compulsive overeaters and those with unhealthy food behaviors. </a:t>
            </a:r>
          </a:p>
          <a:p>
            <a:pPr>
              <a:lnSpc>
                <a:spcPct val="150000"/>
              </a:lnSpc>
            </a:pPr>
            <a:r>
              <a:rPr lang="en-US" sz="2000" dirty="0">
                <a:solidFill>
                  <a:schemeClr val="tx1"/>
                </a:solidFill>
              </a:rPr>
              <a:t>For a group to keep going, all kinds of service must be done, and in-person you can approach others one-on-one to do greater service. </a:t>
            </a:r>
          </a:p>
          <a:p>
            <a:pPr>
              <a:lnSpc>
                <a:spcPct val="150000"/>
              </a:lnSpc>
            </a:pPr>
            <a:r>
              <a:rPr lang="en-US" sz="2000" dirty="0">
                <a:solidFill>
                  <a:schemeClr val="tx1"/>
                </a:solidFill>
              </a:rPr>
              <a:t>It is through the combined efforts of the group, and individual service of each member, that we can continue to thrive.  </a:t>
            </a:r>
          </a:p>
          <a:p>
            <a:pPr>
              <a:lnSpc>
                <a:spcPct val="150000"/>
              </a:lnSpc>
            </a:pPr>
            <a:r>
              <a:rPr lang="en-US" sz="2000" dirty="0">
                <a:solidFill>
                  <a:schemeClr val="tx1"/>
                </a:solidFill>
              </a:rPr>
              <a:t>Attending a face-to-face meeting provides several opportunities to do fundamental service such as putting out chairs, leading the meeting, taking care of literature, etc.</a:t>
            </a:r>
          </a:p>
          <a:p>
            <a:endParaRPr lang="en-US" dirty="0"/>
          </a:p>
        </p:txBody>
      </p:sp>
    </p:spTree>
    <p:extLst>
      <p:ext uri="{BB962C8B-B14F-4D97-AF65-F5344CB8AC3E}">
        <p14:creationId xmlns:p14="http://schemas.microsoft.com/office/powerpoint/2010/main" val="2540395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FD077-9A58-F946-99AB-D5C4746A0952}"/>
              </a:ext>
            </a:extLst>
          </p:cNvPr>
          <p:cNvSpPr>
            <a:spLocks noGrp="1"/>
          </p:cNvSpPr>
          <p:nvPr>
            <p:ph type="title"/>
          </p:nvPr>
        </p:nvSpPr>
        <p:spPr/>
        <p:txBody>
          <a:bodyPr/>
          <a:lstStyle/>
          <a:p>
            <a:r>
              <a:rPr lang="en-US" b="1" dirty="0">
                <a:solidFill>
                  <a:schemeClr val="tx1"/>
                </a:solidFill>
              </a:rPr>
              <a:t>11. Commitment</a:t>
            </a:r>
            <a:br>
              <a:rPr lang="en-US" dirty="0"/>
            </a:br>
            <a:endParaRPr lang="en-US" dirty="0"/>
          </a:p>
        </p:txBody>
      </p:sp>
      <p:sp>
        <p:nvSpPr>
          <p:cNvPr id="3" name="Content Placeholder 2">
            <a:extLst>
              <a:ext uri="{FF2B5EF4-FFF2-40B4-BE49-F238E27FC236}">
                <a16:creationId xmlns:a16="http://schemas.microsoft.com/office/drawing/2014/main" id="{2C10ACEB-B166-9449-957E-626BEA7D6D89}"/>
              </a:ext>
            </a:extLst>
          </p:cNvPr>
          <p:cNvSpPr>
            <a:spLocks noGrp="1"/>
          </p:cNvSpPr>
          <p:nvPr>
            <p:ph idx="1"/>
          </p:nvPr>
        </p:nvSpPr>
        <p:spPr>
          <a:xfrm>
            <a:off x="677334" y="2209800"/>
            <a:ext cx="8596668" cy="4152900"/>
          </a:xfrm>
        </p:spPr>
        <p:txBody>
          <a:bodyPr>
            <a:normAutofit fontScale="77500" lnSpcReduction="20000"/>
          </a:bodyPr>
          <a:lstStyle/>
          <a:p>
            <a:pPr>
              <a:lnSpc>
                <a:spcPct val="150000"/>
              </a:lnSpc>
            </a:pPr>
            <a:r>
              <a:rPr lang="en-US" sz="2000" dirty="0">
                <a:solidFill>
                  <a:schemeClr val="tx1"/>
                </a:solidFill>
              </a:rPr>
              <a:t>Remember when you said that you were willing to go to any lengths for your recovery?  That was a commitment to take action in the OA program.  </a:t>
            </a:r>
          </a:p>
          <a:p>
            <a:pPr>
              <a:lnSpc>
                <a:spcPct val="150000"/>
              </a:lnSpc>
            </a:pPr>
            <a:r>
              <a:rPr lang="en-US" sz="2000" dirty="0">
                <a:solidFill>
                  <a:schemeClr val="tx1"/>
                </a:solidFill>
              </a:rPr>
              <a:t>Our program is one of action and one of the best actions we can take to honor our commitment is attend a face-to-face meeting.</a:t>
            </a:r>
          </a:p>
          <a:p>
            <a:pPr>
              <a:lnSpc>
                <a:spcPct val="150000"/>
              </a:lnSpc>
            </a:pPr>
            <a:r>
              <a:rPr lang="en-US" sz="2000" dirty="0">
                <a:solidFill>
                  <a:schemeClr val="tx1"/>
                </a:solidFill>
              </a:rPr>
              <a:t>Showing up to an in-person meeting requires accountability and demonstrates willingness to accept responsibility for </a:t>
            </a:r>
            <a:r>
              <a:rPr lang="en-US" sz="2000">
                <a:solidFill>
                  <a:schemeClr val="tx1"/>
                </a:solidFill>
              </a:rPr>
              <a:t>one’s actions. </a:t>
            </a:r>
            <a:endParaRPr lang="en-US" sz="2000" dirty="0">
              <a:solidFill>
                <a:schemeClr val="tx1"/>
              </a:solidFill>
            </a:endParaRPr>
          </a:p>
          <a:p>
            <a:pPr>
              <a:lnSpc>
                <a:spcPct val="150000"/>
              </a:lnSpc>
            </a:pPr>
            <a:r>
              <a:rPr lang="en-US" sz="2000" dirty="0">
                <a:solidFill>
                  <a:schemeClr val="tx1"/>
                </a:solidFill>
              </a:rPr>
              <a:t>It takes some sacrifice to go out into the rain, cold, or dark in order to be at an in-person meeting, but keeping our sanity is worth the price.  </a:t>
            </a:r>
          </a:p>
          <a:p>
            <a:pPr>
              <a:lnSpc>
                <a:spcPct val="150000"/>
              </a:lnSpc>
            </a:pPr>
            <a:r>
              <a:rPr lang="en-US" sz="2000" dirty="0">
                <a:solidFill>
                  <a:schemeClr val="tx1"/>
                </a:solidFill>
              </a:rPr>
              <a:t>Half measures avail us nothing and going to a face-to-face meeting is truly an extraordinary action in order to live up to our commitment to support our own recovery.</a:t>
            </a:r>
          </a:p>
          <a:p>
            <a:endParaRPr lang="en-US" dirty="0"/>
          </a:p>
        </p:txBody>
      </p:sp>
    </p:spTree>
    <p:extLst>
      <p:ext uri="{BB962C8B-B14F-4D97-AF65-F5344CB8AC3E}">
        <p14:creationId xmlns:p14="http://schemas.microsoft.com/office/powerpoint/2010/main" val="779102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008FF-ACCA-AF43-A709-82AA562891DF}"/>
              </a:ext>
            </a:extLst>
          </p:cNvPr>
          <p:cNvSpPr>
            <a:spLocks noGrp="1"/>
          </p:cNvSpPr>
          <p:nvPr>
            <p:ph type="title"/>
          </p:nvPr>
        </p:nvSpPr>
        <p:spPr>
          <a:xfrm>
            <a:off x="677334" y="609600"/>
            <a:ext cx="5513916" cy="1320800"/>
          </a:xfrm>
        </p:spPr>
        <p:txBody>
          <a:bodyPr/>
          <a:lstStyle/>
          <a:p>
            <a:r>
              <a:rPr lang="en-US" b="1" dirty="0">
                <a:solidFill>
                  <a:schemeClr val="tx1"/>
                </a:solidFill>
              </a:rPr>
              <a:t>12. Seventh Tradition</a:t>
            </a:r>
            <a:br>
              <a:rPr lang="en-US" dirty="0"/>
            </a:br>
            <a:endParaRPr lang="en-US" dirty="0"/>
          </a:p>
        </p:txBody>
      </p:sp>
      <p:sp>
        <p:nvSpPr>
          <p:cNvPr id="3" name="Content Placeholder 2">
            <a:extLst>
              <a:ext uri="{FF2B5EF4-FFF2-40B4-BE49-F238E27FC236}">
                <a16:creationId xmlns:a16="http://schemas.microsoft.com/office/drawing/2014/main" id="{D1BC7EF0-F8EC-D24E-8756-FAFFF48EA988}"/>
              </a:ext>
            </a:extLst>
          </p:cNvPr>
          <p:cNvSpPr>
            <a:spLocks noGrp="1"/>
          </p:cNvSpPr>
          <p:nvPr>
            <p:ph idx="1"/>
          </p:nvPr>
        </p:nvSpPr>
        <p:spPr>
          <a:xfrm>
            <a:off x="677334" y="1733551"/>
            <a:ext cx="8009292" cy="4307812"/>
          </a:xfrm>
        </p:spPr>
        <p:txBody>
          <a:bodyPr>
            <a:normAutofit fontScale="85000" lnSpcReduction="20000"/>
          </a:bodyPr>
          <a:lstStyle/>
          <a:p>
            <a:pPr>
              <a:lnSpc>
                <a:spcPct val="150000"/>
              </a:lnSpc>
            </a:pPr>
            <a:r>
              <a:rPr lang="en-US" sz="2000" dirty="0">
                <a:solidFill>
                  <a:schemeClr val="tx1"/>
                </a:solidFill>
              </a:rPr>
              <a:t>One of the important ways an OA member helps their recovery is by giving a donation in support of carrying the OA message.  </a:t>
            </a:r>
          </a:p>
          <a:p>
            <a:pPr>
              <a:lnSpc>
                <a:spcPct val="150000"/>
              </a:lnSpc>
            </a:pPr>
            <a:r>
              <a:rPr lang="en-US" sz="2000" dirty="0">
                <a:solidFill>
                  <a:schemeClr val="tx1"/>
                </a:solidFill>
              </a:rPr>
              <a:t>It is easy to make a voluntary contribution to assure that group expenses are paid by reaching into your wallet and pulling out a few bills to put into the basket passed around at an in-person meeting. </a:t>
            </a:r>
          </a:p>
          <a:p>
            <a:pPr>
              <a:lnSpc>
                <a:spcPct val="150000"/>
              </a:lnSpc>
            </a:pPr>
            <a:r>
              <a:rPr lang="en-US" sz="2000" dirty="0">
                <a:solidFill>
                  <a:schemeClr val="tx1"/>
                </a:solidFill>
              </a:rPr>
              <a:t>Contributions ensure that groups have meeting space, phones get answered, there is OA literature for newcomers, relapsing members, and </a:t>
            </a:r>
            <a:r>
              <a:rPr lang="en-US" sz="2000">
                <a:solidFill>
                  <a:schemeClr val="tx1"/>
                </a:solidFill>
              </a:rPr>
              <a:t>healthcare professionals.</a:t>
            </a:r>
            <a:endParaRPr lang="en-US" sz="2000" dirty="0">
              <a:solidFill>
                <a:schemeClr val="tx1"/>
              </a:solidFill>
            </a:endParaRPr>
          </a:p>
          <a:p>
            <a:pPr>
              <a:lnSpc>
                <a:spcPct val="150000"/>
              </a:lnSpc>
            </a:pPr>
            <a:r>
              <a:rPr lang="en-US" sz="2000" dirty="0">
                <a:solidFill>
                  <a:schemeClr val="tx1"/>
                </a:solidFill>
              </a:rPr>
              <a:t>It also provides websites with meeting lists and information on events so OA members around the world can continue to share their experience, strength and hope in the OA program.</a:t>
            </a:r>
          </a:p>
          <a:p>
            <a:endParaRPr lang="en-US" dirty="0"/>
          </a:p>
        </p:txBody>
      </p:sp>
    </p:spTree>
    <p:extLst>
      <p:ext uri="{BB962C8B-B14F-4D97-AF65-F5344CB8AC3E}">
        <p14:creationId xmlns:p14="http://schemas.microsoft.com/office/powerpoint/2010/main" val="459491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5BFA-0B6D-1B41-B5A3-7D19141CD35F}"/>
              </a:ext>
            </a:extLst>
          </p:cNvPr>
          <p:cNvSpPr>
            <a:spLocks noGrp="1"/>
          </p:cNvSpPr>
          <p:nvPr>
            <p:ph type="title"/>
          </p:nvPr>
        </p:nvSpPr>
        <p:spPr/>
        <p:txBody>
          <a:bodyPr>
            <a:normAutofit/>
          </a:bodyPr>
          <a:lstStyle/>
          <a:p>
            <a:r>
              <a:rPr lang="en-US" sz="4800" dirty="0">
                <a:solidFill>
                  <a:schemeClr val="tx1"/>
                </a:solidFill>
              </a:rPr>
              <a:t>Questions + Answers</a:t>
            </a:r>
          </a:p>
        </p:txBody>
      </p:sp>
      <p:sp>
        <p:nvSpPr>
          <p:cNvPr id="3" name="Content Placeholder 2">
            <a:extLst>
              <a:ext uri="{FF2B5EF4-FFF2-40B4-BE49-F238E27FC236}">
                <a16:creationId xmlns:a16="http://schemas.microsoft.com/office/drawing/2014/main" id="{558D5700-5564-E241-83BD-2C861742391E}"/>
              </a:ext>
            </a:extLst>
          </p:cNvPr>
          <p:cNvSpPr>
            <a:spLocks noGrp="1"/>
          </p:cNvSpPr>
          <p:nvPr>
            <p:ph idx="1"/>
          </p:nvPr>
        </p:nvSpPr>
        <p:spPr/>
        <p:txBody>
          <a:bodyPr/>
          <a:lstStyle/>
          <a:p>
            <a:pPr marL="457200" lvl="1" indent="0" algn="ctr">
              <a:buNone/>
            </a:pPr>
            <a:endParaRPr lang="en-US" sz="2400" dirty="0"/>
          </a:p>
          <a:p>
            <a:pPr marL="0" indent="0" algn="ctr">
              <a:buNone/>
            </a:pPr>
            <a:endParaRPr lang="en-US" sz="2400" dirty="0"/>
          </a:p>
          <a:p>
            <a:pPr algn="ctr"/>
            <a:r>
              <a:rPr lang="en-US" sz="4400" dirty="0"/>
              <a:t>Questions – via chat</a:t>
            </a:r>
          </a:p>
          <a:p>
            <a:pPr algn="ctr"/>
            <a:endParaRPr lang="en-US" sz="4400" dirty="0"/>
          </a:p>
          <a:p>
            <a:pPr marL="0" indent="0" algn="ctr">
              <a:buNone/>
            </a:pPr>
            <a:r>
              <a:rPr lang="en-US" sz="3600" dirty="0"/>
              <a:t>(general or to a specific speaker)</a:t>
            </a:r>
          </a:p>
          <a:p>
            <a:pPr marL="0" indent="0" algn="ctr">
              <a:buNone/>
            </a:pPr>
            <a:endParaRPr lang="en-US" sz="4400" dirty="0"/>
          </a:p>
          <a:p>
            <a:pPr marL="0" indent="0" algn="ctr">
              <a:buNone/>
            </a:pPr>
            <a:endParaRPr lang="en-US" sz="2400" dirty="0"/>
          </a:p>
          <a:p>
            <a:pPr algn="ctr"/>
            <a:endParaRPr lang="en-US" sz="2400" dirty="0"/>
          </a:p>
          <a:p>
            <a:pPr algn="ctr"/>
            <a:endParaRPr lang="en-US" sz="2400" dirty="0"/>
          </a:p>
          <a:p>
            <a:pPr algn="ctr"/>
            <a:endParaRPr lang="en-US" sz="2400" dirty="0"/>
          </a:p>
          <a:p>
            <a:endParaRPr lang="en-US" dirty="0"/>
          </a:p>
        </p:txBody>
      </p:sp>
    </p:spTree>
    <p:extLst>
      <p:ext uri="{BB962C8B-B14F-4D97-AF65-F5344CB8AC3E}">
        <p14:creationId xmlns:p14="http://schemas.microsoft.com/office/powerpoint/2010/main" val="427036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D4D5C-5562-D54F-AE72-C145D807D75B}"/>
              </a:ext>
            </a:extLst>
          </p:cNvPr>
          <p:cNvSpPr>
            <a:spLocks noGrp="1"/>
          </p:cNvSpPr>
          <p:nvPr>
            <p:ph type="title"/>
          </p:nvPr>
        </p:nvSpPr>
        <p:spPr/>
        <p:txBody>
          <a:bodyPr/>
          <a:lstStyle/>
          <a:p>
            <a:r>
              <a:rPr lang="en-US" sz="3600" dirty="0">
                <a:solidFill>
                  <a:schemeClr val="tx1"/>
                </a:solidFill>
              </a:rPr>
              <a:t>SEVENTH TRADITION </a:t>
            </a:r>
            <a:br>
              <a:rPr lang="en-US" sz="3600" dirty="0"/>
            </a:br>
            <a:endParaRPr lang="en-US" dirty="0"/>
          </a:p>
        </p:txBody>
      </p:sp>
      <p:sp>
        <p:nvSpPr>
          <p:cNvPr id="3" name="Content Placeholder 2">
            <a:extLst>
              <a:ext uri="{FF2B5EF4-FFF2-40B4-BE49-F238E27FC236}">
                <a16:creationId xmlns:a16="http://schemas.microsoft.com/office/drawing/2014/main" id="{A8376A1D-B1C8-084D-B613-F55B6802D867}"/>
              </a:ext>
            </a:extLst>
          </p:cNvPr>
          <p:cNvSpPr>
            <a:spLocks noGrp="1"/>
          </p:cNvSpPr>
          <p:nvPr>
            <p:ph idx="1"/>
          </p:nvPr>
        </p:nvSpPr>
        <p:spPr>
          <a:xfrm>
            <a:off x="677334" y="1685925"/>
            <a:ext cx="8596668" cy="4686300"/>
          </a:xfrm>
        </p:spPr>
        <p:txBody>
          <a:bodyPr>
            <a:normAutofit fontScale="92500" lnSpcReduction="10000"/>
          </a:bodyPr>
          <a:lstStyle/>
          <a:p>
            <a:pPr marL="0" indent="0">
              <a:buNone/>
            </a:pPr>
            <a:r>
              <a:rPr lang="en-US" dirty="0"/>
              <a:t> </a:t>
            </a:r>
          </a:p>
          <a:p>
            <a:pPr marL="0" indent="0" algn="ctr">
              <a:buNone/>
            </a:pPr>
            <a:r>
              <a:rPr lang="en-US" sz="2400" dirty="0">
                <a:solidFill>
                  <a:schemeClr val="tx1"/>
                </a:solidFill>
              </a:rPr>
              <a:t>Our 7</a:t>
            </a:r>
            <a:r>
              <a:rPr lang="en-US" sz="2400" baseline="30000" dirty="0">
                <a:solidFill>
                  <a:schemeClr val="tx1"/>
                </a:solidFill>
              </a:rPr>
              <a:t>th</a:t>
            </a:r>
            <a:r>
              <a:rPr lang="en-US" sz="2400" dirty="0">
                <a:solidFill>
                  <a:schemeClr val="tx1"/>
                </a:solidFill>
              </a:rPr>
              <a:t> Tradition states that OA is fully self-supporting, accepting contributions only from its members. While no fees or dues will ever be required for membership, OA needs help to keep its rooms open, provide opportunities for fellowship, and spread its message to those still suffering.</a:t>
            </a:r>
          </a:p>
          <a:p>
            <a:pPr marL="0" indent="0" algn="ctr">
              <a:buNone/>
            </a:pPr>
            <a:r>
              <a:rPr lang="en-US" sz="2000" dirty="0">
                <a:solidFill>
                  <a:schemeClr val="tx1"/>
                </a:solidFill>
              </a:rPr>
              <a:t> </a:t>
            </a:r>
          </a:p>
          <a:p>
            <a:pPr marL="0" indent="0" algn="ctr">
              <a:buNone/>
            </a:pPr>
            <a:r>
              <a:rPr lang="en-US" sz="2000" dirty="0">
                <a:solidFill>
                  <a:schemeClr val="tx1"/>
                </a:solidFill>
              </a:rPr>
              <a:t>Please consider accessing the (your IG name here) website at:</a:t>
            </a:r>
          </a:p>
          <a:p>
            <a:pPr marL="0" indent="0" algn="ctr">
              <a:buNone/>
            </a:pPr>
            <a:r>
              <a:rPr lang="en-US" sz="2000" dirty="0">
                <a:solidFill>
                  <a:schemeClr val="tx1"/>
                </a:solidFill>
              </a:rPr>
              <a:t>(Your website address here)</a:t>
            </a:r>
          </a:p>
          <a:p>
            <a:pPr marL="0" indent="0" algn="ctr">
              <a:buNone/>
            </a:pPr>
            <a:r>
              <a:rPr lang="en-US" sz="2000" dirty="0">
                <a:solidFill>
                  <a:schemeClr val="tx1"/>
                </a:solidFill>
              </a:rPr>
              <a:t>to make your 7</a:t>
            </a:r>
            <a:r>
              <a:rPr lang="en-US" sz="2000" baseline="30000" dirty="0">
                <a:solidFill>
                  <a:schemeClr val="tx1"/>
                </a:solidFill>
              </a:rPr>
              <a:t>th</a:t>
            </a:r>
            <a:r>
              <a:rPr lang="en-US" sz="2000" dirty="0">
                <a:solidFill>
                  <a:schemeClr val="tx1"/>
                </a:solidFill>
              </a:rPr>
              <a:t> Tradition donation</a:t>
            </a:r>
          </a:p>
          <a:p>
            <a:pPr marL="0" indent="0" algn="ctr">
              <a:buNone/>
            </a:pPr>
            <a:r>
              <a:rPr lang="en-US" sz="2000" dirty="0">
                <a:solidFill>
                  <a:schemeClr val="tx1"/>
                </a:solidFill>
              </a:rPr>
              <a:t>It is safe and easy </a:t>
            </a:r>
          </a:p>
          <a:p>
            <a:pPr marL="0" indent="0" algn="ctr">
              <a:buNone/>
            </a:pPr>
            <a:r>
              <a:rPr lang="en-US" sz="2000" dirty="0">
                <a:solidFill>
                  <a:schemeClr val="tx1"/>
                </a:solidFill>
              </a:rPr>
              <a:t>PayPal is also an option</a:t>
            </a:r>
          </a:p>
          <a:p>
            <a:pPr marL="0" indent="0" algn="ctr">
              <a:buNone/>
            </a:pPr>
            <a:r>
              <a:rPr lang="en-US" sz="1400" i="1" dirty="0">
                <a:solidFill>
                  <a:schemeClr val="tx1"/>
                </a:solidFill>
              </a:rPr>
              <a:t>(A donation of $5.00 is suggested)</a:t>
            </a:r>
            <a:endParaRPr lang="en-US" sz="1400" dirty="0">
              <a:solidFill>
                <a:schemeClr val="tx1"/>
              </a:solidFill>
            </a:endParaRPr>
          </a:p>
          <a:p>
            <a:pPr marL="0" indent="0" algn="ctr">
              <a:buNone/>
            </a:pPr>
            <a:endParaRPr lang="en-US" sz="2000" dirty="0"/>
          </a:p>
          <a:p>
            <a:pPr algn="ctr"/>
            <a:endParaRPr lang="en-US" dirty="0"/>
          </a:p>
        </p:txBody>
      </p:sp>
    </p:spTree>
    <p:extLst>
      <p:ext uri="{BB962C8B-B14F-4D97-AF65-F5344CB8AC3E}">
        <p14:creationId xmlns:p14="http://schemas.microsoft.com/office/powerpoint/2010/main" val="1926544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61CFFC-2146-740A-2343-9C1DDB4D4883}"/>
              </a:ext>
            </a:extLst>
          </p:cNvPr>
          <p:cNvSpPr txBox="1"/>
          <p:nvPr/>
        </p:nvSpPr>
        <p:spPr>
          <a:xfrm>
            <a:off x="390526" y="1771946"/>
            <a:ext cx="9210674" cy="3354765"/>
          </a:xfrm>
          <a:prstGeom prst="rect">
            <a:avLst/>
          </a:prstGeom>
          <a:noFill/>
        </p:spPr>
        <p:txBody>
          <a:bodyPr wrap="square">
            <a:spAutoFit/>
          </a:bodyPr>
          <a:lstStyle/>
          <a:p>
            <a:pPr algn="ctr"/>
            <a:r>
              <a:rPr lang="en-US" sz="3200" b="1" dirty="0"/>
              <a:t>OA RESPONSIBILITY PLEDGE</a:t>
            </a:r>
          </a:p>
          <a:p>
            <a:pPr algn="ctr"/>
            <a:endParaRPr lang="en-US" sz="2000" dirty="0"/>
          </a:p>
          <a:p>
            <a:pPr marL="0" indent="0" algn="ctr">
              <a:buNone/>
            </a:pPr>
            <a:r>
              <a:rPr lang="en-US" sz="2000" dirty="0"/>
              <a:t>Always to extend the hand and heart of OA to all who share my compulsion; </a:t>
            </a:r>
          </a:p>
          <a:p>
            <a:pPr marL="0" indent="0" algn="ctr">
              <a:buNone/>
            </a:pPr>
            <a:r>
              <a:rPr lang="en-US" sz="2000" dirty="0"/>
              <a:t>for this I am responsible. </a:t>
            </a:r>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r>
              <a:rPr lang="en-US" sz="2000" dirty="0"/>
              <a:t>We gratefully follow in the footsteps of many others who have walked this way before us, and we are gratified to be making footprints of our own for others to follow.</a:t>
            </a:r>
          </a:p>
        </p:txBody>
      </p:sp>
    </p:spTree>
    <p:extLst>
      <p:ext uri="{BB962C8B-B14F-4D97-AF65-F5344CB8AC3E}">
        <p14:creationId xmlns:p14="http://schemas.microsoft.com/office/powerpoint/2010/main" val="477221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1741580-E888-B3A6-4A16-3DD4E6E2787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2125" y="2160588"/>
            <a:ext cx="5944494" cy="42249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922A1EDA-985C-061E-EFB5-C6F3A09C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8" y="723899"/>
            <a:ext cx="8339137" cy="5661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779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2620D-AED4-C44B-829F-4AC4A8070D10}"/>
              </a:ext>
            </a:extLst>
          </p:cNvPr>
          <p:cNvSpPr>
            <a:spLocks noGrp="1"/>
          </p:cNvSpPr>
          <p:nvPr>
            <p:ph type="title"/>
          </p:nvPr>
        </p:nvSpPr>
        <p:spPr>
          <a:xfrm>
            <a:off x="677334" y="609600"/>
            <a:ext cx="8596668" cy="998483"/>
          </a:xfrm>
        </p:spPr>
        <p:txBody>
          <a:bodyPr>
            <a:normAutofit/>
          </a:bodyPr>
          <a:lstStyle/>
          <a:p>
            <a:pPr algn="ctr"/>
            <a:r>
              <a:rPr lang="en-US" sz="4000" dirty="0">
                <a:solidFill>
                  <a:schemeClr val="tx1"/>
                </a:solidFill>
              </a:rPr>
              <a:t>Benefits of Face-To-Face Meetings</a:t>
            </a:r>
          </a:p>
        </p:txBody>
      </p:sp>
      <p:sp>
        <p:nvSpPr>
          <p:cNvPr id="3" name="Content Placeholder 2">
            <a:extLst>
              <a:ext uri="{FF2B5EF4-FFF2-40B4-BE49-F238E27FC236}">
                <a16:creationId xmlns:a16="http://schemas.microsoft.com/office/drawing/2014/main" id="{F7A38C36-98E7-7748-B69A-FBBD878FED7F}"/>
              </a:ext>
            </a:extLst>
          </p:cNvPr>
          <p:cNvSpPr>
            <a:spLocks noGrp="1"/>
          </p:cNvSpPr>
          <p:nvPr>
            <p:ph idx="1"/>
          </p:nvPr>
        </p:nvSpPr>
        <p:spPr>
          <a:xfrm>
            <a:off x="571081" y="1608083"/>
            <a:ext cx="9034225" cy="5060731"/>
          </a:xfrm>
        </p:spPr>
        <p:txBody>
          <a:bodyPr>
            <a:normAutofit/>
          </a:bodyPr>
          <a:lstStyle/>
          <a:p>
            <a:r>
              <a:rPr lang="en-US" dirty="0">
                <a:solidFill>
                  <a:schemeClr val="tx1"/>
                </a:solidFill>
              </a:rPr>
              <a:t>Overeater’s Anonymous (OA) is a community of people who, through shared experience strength and hope, are recovering from an unhealthy relationship with food. One of OA’s most important attributes is the mutual support the program is able to provide.</a:t>
            </a:r>
            <a:r>
              <a:rPr lang="en-US" sz="1800" dirty="0">
                <a:solidFill>
                  <a:srgbClr val="000000"/>
                </a:solidFill>
                <a:effectLst/>
                <a:latin typeface="Arial" panose="020B0604020202020204" pitchFamily="34" charset="0"/>
                <a:ea typeface="Times New Roman" panose="02020603050405020304" pitchFamily="18" charset="0"/>
              </a:rPr>
              <a:t> Meeting in-person helps people feel valued and gives them a chance to contribute to the group. </a:t>
            </a:r>
            <a:r>
              <a:rPr lang="en-US" dirty="0">
                <a:solidFill>
                  <a:schemeClr val="tx1"/>
                </a:solidFill>
              </a:rPr>
              <a:t> Studies have proven time and time again there is simply no substitute for meeting face-to-face.</a:t>
            </a:r>
          </a:p>
          <a:p>
            <a:pPr marL="0" indent="0">
              <a:buNone/>
            </a:pPr>
            <a:endParaRPr lang="en-US" dirty="0">
              <a:solidFill>
                <a:schemeClr val="tx1"/>
              </a:solidFill>
            </a:endParaRPr>
          </a:p>
          <a:p>
            <a:r>
              <a:rPr lang="en-US" dirty="0">
                <a:solidFill>
                  <a:schemeClr val="tx1"/>
                </a:solidFill>
              </a:rPr>
              <a:t>Our program is built on face-to-face interaction (from the AA Big Book):</a:t>
            </a:r>
          </a:p>
          <a:p>
            <a:pPr marL="0" indent="0">
              <a:buNone/>
            </a:pPr>
            <a:r>
              <a:rPr lang="en-US" i="1" dirty="0">
                <a:solidFill>
                  <a:schemeClr val="tx1"/>
                </a:solidFill>
              </a:rPr>
              <a:t>“Seeing much of each other, scarce an evening passed that someone’s home did not shelter a little gathering of men and women, happy in their release, and constantly thinking how they might present their discovery to some newcomer. In addition to these casual get-togethers, it became customary to set apart one night a week for a meeting to be attended by anyone or everyone interested in a spiritual way of life. Aside from fellowship and sociability, the prime objective was to provide a time and place where new people might bring their problems.” </a:t>
            </a:r>
            <a:endParaRPr lang="en-US" dirty="0">
              <a:solidFill>
                <a:schemeClr val="tx1"/>
              </a:solidFill>
            </a:endParaRPr>
          </a:p>
          <a:p>
            <a:endParaRPr lang="en-US" dirty="0"/>
          </a:p>
        </p:txBody>
      </p:sp>
    </p:spTree>
    <p:extLst>
      <p:ext uri="{BB962C8B-B14F-4D97-AF65-F5344CB8AC3E}">
        <p14:creationId xmlns:p14="http://schemas.microsoft.com/office/powerpoint/2010/main" val="1581916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1E0A4-5026-FC4A-BA60-2A693E384E7D}"/>
              </a:ext>
            </a:extLst>
          </p:cNvPr>
          <p:cNvSpPr>
            <a:spLocks noGrp="1"/>
          </p:cNvSpPr>
          <p:nvPr>
            <p:ph type="title"/>
          </p:nvPr>
        </p:nvSpPr>
        <p:spPr>
          <a:xfrm>
            <a:off x="677333" y="373117"/>
            <a:ext cx="9421259" cy="6295696"/>
          </a:xfrm>
        </p:spPr>
        <p:txBody>
          <a:bodyPr>
            <a:normAutofit/>
          </a:bodyPr>
          <a:lstStyle/>
          <a:p>
            <a:pPr algn="ctr"/>
            <a:r>
              <a:rPr lang="en-US" dirty="0">
                <a:solidFill>
                  <a:schemeClr val="tx1"/>
                </a:solidFill>
              </a:rPr>
              <a:t>Here are some benefits of face-to-face meetings:</a:t>
            </a:r>
            <a:br>
              <a:rPr lang="en-US" dirty="0">
                <a:solidFill>
                  <a:schemeClr val="tx1"/>
                </a:solidFill>
              </a:rPr>
            </a:br>
            <a:r>
              <a:rPr lang="en-US" dirty="0"/>
              <a:t> </a:t>
            </a:r>
            <a:br>
              <a:rPr lang="en-US" dirty="0"/>
            </a:br>
            <a:br>
              <a:rPr lang="en-US" dirty="0"/>
            </a:br>
            <a:r>
              <a:rPr lang="en-US" dirty="0"/>
              <a:t> </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6C1855BD-6852-4A40-BE2C-0FF83EBABF76}"/>
              </a:ext>
            </a:extLst>
          </p:cNvPr>
          <p:cNvSpPr>
            <a:spLocks noGrp="1"/>
          </p:cNvSpPr>
          <p:nvPr>
            <p:ph idx="1"/>
          </p:nvPr>
        </p:nvSpPr>
        <p:spPr>
          <a:xfrm>
            <a:off x="677334" y="1583556"/>
            <a:ext cx="9421258" cy="5400048"/>
          </a:xfrm>
        </p:spPr>
        <p:txBody>
          <a:bodyPr>
            <a:noAutofit/>
          </a:bodyPr>
          <a:lstStyle/>
          <a:p>
            <a:pPr marL="0" indent="0">
              <a:lnSpc>
                <a:spcPct val="150000"/>
              </a:lnSpc>
              <a:buNone/>
            </a:pPr>
            <a:r>
              <a:rPr lang="en-US" dirty="0">
                <a:solidFill>
                  <a:schemeClr val="tx1"/>
                </a:solidFill>
              </a:rPr>
              <a:t>1. </a:t>
            </a:r>
            <a:r>
              <a:rPr lang="en-US" b="1" dirty="0">
                <a:solidFill>
                  <a:schemeClr val="tx1"/>
                </a:solidFill>
              </a:rPr>
              <a:t>Isolation</a:t>
            </a:r>
            <a:r>
              <a:rPr lang="en-US" dirty="0">
                <a:solidFill>
                  <a:schemeClr val="tx1"/>
                </a:solidFill>
              </a:rPr>
              <a:t> – helps resist isolation tendencies and comforts loneliness</a:t>
            </a:r>
            <a:br>
              <a:rPr lang="en-US" dirty="0">
                <a:solidFill>
                  <a:schemeClr val="tx1"/>
                </a:solidFill>
              </a:rPr>
            </a:br>
            <a:r>
              <a:rPr lang="en-US" dirty="0">
                <a:solidFill>
                  <a:schemeClr val="tx1"/>
                </a:solidFill>
              </a:rPr>
              <a:t>2. </a:t>
            </a:r>
            <a:r>
              <a:rPr lang="en-US" b="1" dirty="0">
                <a:solidFill>
                  <a:schemeClr val="tx1"/>
                </a:solidFill>
              </a:rPr>
              <a:t>Physical connection</a:t>
            </a:r>
            <a:r>
              <a:rPr lang="en-US" dirty="0">
                <a:solidFill>
                  <a:schemeClr val="tx1"/>
                </a:solidFill>
              </a:rPr>
              <a:t> – allows for holding hands, hugs, handshakes, etc.</a:t>
            </a:r>
            <a:br>
              <a:rPr lang="en-US" dirty="0">
                <a:solidFill>
                  <a:schemeClr val="tx1"/>
                </a:solidFill>
              </a:rPr>
            </a:br>
            <a:r>
              <a:rPr lang="en-US" dirty="0">
                <a:solidFill>
                  <a:schemeClr val="tx1"/>
                </a:solidFill>
              </a:rPr>
              <a:t>3. </a:t>
            </a:r>
            <a:r>
              <a:rPr lang="en-US" b="1" dirty="0">
                <a:solidFill>
                  <a:schemeClr val="tx1"/>
                </a:solidFill>
              </a:rPr>
              <a:t>Emotional support</a:t>
            </a:r>
            <a:r>
              <a:rPr lang="en-US" dirty="0">
                <a:solidFill>
                  <a:schemeClr val="tx1"/>
                </a:solidFill>
              </a:rPr>
              <a:t> – strong personal support for depression or hopelessness</a:t>
            </a:r>
            <a:br>
              <a:rPr lang="en-US" dirty="0">
                <a:solidFill>
                  <a:schemeClr val="tx1"/>
                </a:solidFill>
              </a:rPr>
            </a:br>
            <a:r>
              <a:rPr lang="en-US" dirty="0">
                <a:solidFill>
                  <a:schemeClr val="tx1"/>
                </a:solidFill>
              </a:rPr>
              <a:t>4. </a:t>
            </a:r>
            <a:r>
              <a:rPr lang="en-US" b="1" dirty="0">
                <a:solidFill>
                  <a:schemeClr val="tx1"/>
                </a:solidFill>
              </a:rPr>
              <a:t>Trust and Safety</a:t>
            </a:r>
            <a:r>
              <a:rPr lang="en-US" dirty="0">
                <a:solidFill>
                  <a:schemeClr val="tx1"/>
                </a:solidFill>
              </a:rPr>
              <a:t> – fosters an environment of honesty and confiding in others</a:t>
            </a:r>
            <a:br>
              <a:rPr lang="en-US" dirty="0">
                <a:solidFill>
                  <a:schemeClr val="tx1"/>
                </a:solidFill>
              </a:rPr>
            </a:br>
            <a:r>
              <a:rPr lang="en-US" dirty="0">
                <a:solidFill>
                  <a:schemeClr val="tx1"/>
                </a:solidFill>
              </a:rPr>
              <a:t>5. </a:t>
            </a:r>
            <a:r>
              <a:rPr lang="en-US" b="1" dirty="0">
                <a:solidFill>
                  <a:schemeClr val="tx1"/>
                </a:solidFill>
              </a:rPr>
              <a:t>Non-Verbal communication</a:t>
            </a:r>
            <a:r>
              <a:rPr lang="en-US" dirty="0">
                <a:solidFill>
                  <a:schemeClr val="tx1"/>
                </a:solidFill>
              </a:rPr>
              <a:t> – clearly see body language and facial expressions</a:t>
            </a:r>
            <a:br>
              <a:rPr lang="en-US" dirty="0">
                <a:solidFill>
                  <a:schemeClr val="tx1"/>
                </a:solidFill>
              </a:rPr>
            </a:br>
            <a:r>
              <a:rPr lang="en-US" dirty="0">
                <a:solidFill>
                  <a:schemeClr val="tx1"/>
                </a:solidFill>
              </a:rPr>
              <a:t>6. </a:t>
            </a:r>
            <a:r>
              <a:rPr lang="en-US" b="1" dirty="0">
                <a:solidFill>
                  <a:schemeClr val="tx1"/>
                </a:solidFill>
              </a:rPr>
              <a:t>Getting to know others</a:t>
            </a:r>
            <a:r>
              <a:rPr lang="en-US" dirty="0">
                <a:solidFill>
                  <a:schemeClr val="tx1"/>
                </a:solidFill>
              </a:rPr>
              <a:t> – easier to put a name with a face and personality</a:t>
            </a:r>
            <a:br>
              <a:rPr lang="en-US" dirty="0">
                <a:solidFill>
                  <a:schemeClr val="tx1"/>
                </a:solidFill>
              </a:rPr>
            </a:br>
            <a:r>
              <a:rPr lang="en-US" dirty="0">
                <a:solidFill>
                  <a:schemeClr val="tx1"/>
                </a:solidFill>
              </a:rPr>
              <a:t>7. </a:t>
            </a:r>
            <a:r>
              <a:rPr lang="en-US" b="1" dirty="0">
                <a:solidFill>
                  <a:schemeClr val="tx1"/>
                </a:solidFill>
              </a:rPr>
              <a:t>Joint effort </a:t>
            </a:r>
            <a:r>
              <a:rPr lang="en-US" dirty="0">
                <a:solidFill>
                  <a:schemeClr val="tx1"/>
                </a:solidFill>
              </a:rPr>
              <a:t>– supports strength in numbers &amp; mutual understanding of disease</a:t>
            </a:r>
            <a:br>
              <a:rPr lang="en-US" dirty="0">
                <a:solidFill>
                  <a:schemeClr val="tx1"/>
                </a:solidFill>
              </a:rPr>
            </a:br>
            <a:r>
              <a:rPr lang="en-US" dirty="0">
                <a:solidFill>
                  <a:schemeClr val="tx1"/>
                </a:solidFill>
              </a:rPr>
              <a:t>8. </a:t>
            </a:r>
            <a:r>
              <a:rPr lang="en-US" b="1" dirty="0">
                <a:solidFill>
                  <a:schemeClr val="tx1"/>
                </a:solidFill>
              </a:rPr>
              <a:t>Fellowship</a:t>
            </a:r>
            <a:r>
              <a:rPr lang="en-US" dirty="0">
                <a:solidFill>
                  <a:schemeClr val="tx1"/>
                </a:solidFill>
              </a:rPr>
              <a:t> – encourages talking before and/or after the meeting on any subject</a:t>
            </a:r>
            <a:br>
              <a:rPr lang="en-US" dirty="0">
                <a:solidFill>
                  <a:schemeClr val="tx1"/>
                </a:solidFill>
              </a:rPr>
            </a:br>
            <a:r>
              <a:rPr lang="en-US" dirty="0">
                <a:solidFill>
                  <a:schemeClr val="tx1"/>
                </a:solidFill>
              </a:rPr>
              <a:t>9. </a:t>
            </a:r>
            <a:r>
              <a:rPr lang="en-US" b="1" dirty="0">
                <a:solidFill>
                  <a:schemeClr val="tx1"/>
                </a:solidFill>
              </a:rPr>
              <a:t>Socialization</a:t>
            </a:r>
            <a:r>
              <a:rPr lang="en-US" dirty="0">
                <a:solidFill>
                  <a:schemeClr val="tx1"/>
                </a:solidFill>
              </a:rPr>
              <a:t> – getting together for a meal or coffee/tea before or after meeting</a:t>
            </a:r>
            <a:br>
              <a:rPr lang="en-US" dirty="0">
                <a:solidFill>
                  <a:schemeClr val="tx1"/>
                </a:solidFill>
              </a:rPr>
            </a:br>
            <a:r>
              <a:rPr lang="en-US" dirty="0">
                <a:solidFill>
                  <a:schemeClr val="tx1"/>
                </a:solidFill>
              </a:rPr>
              <a:t>10. </a:t>
            </a:r>
            <a:r>
              <a:rPr lang="en-US" b="1" dirty="0">
                <a:solidFill>
                  <a:schemeClr val="tx1"/>
                </a:solidFill>
              </a:rPr>
              <a:t>Service</a:t>
            </a:r>
            <a:r>
              <a:rPr lang="en-US" dirty="0">
                <a:solidFill>
                  <a:schemeClr val="tx1"/>
                </a:solidFill>
              </a:rPr>
              <a:t> – provides opportunity to do service (move chairs, lead meeting, etc.)</a:t>
            </a:r>
            <a:br>
              <a:rPr lang="en-US" dirty="0">
                <a:solidFill>
                  <a:schemeClr val="tx1"/>
                </a:solidFill>
              </a:rPr>
            </a:br>
            <a:r>
              <a:rPr lang="en-US" dirty="0">
                <a:solidFill>
                  <a:schemeClr val="tx1"/>
                </a:solidFill>
              </a:rPr>
              <a:t>11. </a:t>
            </a:r>
            <a:r>
              <a:rPr lang="en-US" b="1" dirty="0">
                <a:solidFill>
                  <a:schemeClr val="tx1"/>
                </a:solidFill>
              </a:rPr>
              <a:t>Commitment</a:t>
            </a:r>
            <a:r>
              <a:rPr lang="en-US" dirty="0">
                <a:solidFill>
                  <a:schemeClr val="tx1"/>
                </a:solidFill>
              </a:rPr>
              <a:t> – attendance exhibits willingness for recovery &amp; accountability.</a:t>
            </a:r>
            <a:br>
              <a:rPr lang="en-US" dirty="0">
                <a:solidFill>
                  <a:schemeClr val="tx1"/>
                </a:solidFill>
              </a:rPr>
            </a:br>
            <a:r>
              <a:rPr lang="en-US" dirty="0">
                <a:solidFill>
                  <a:schemeClr val="tx1"/>
                </a:solidFill>
              </a:rPr>
              <a:t>12. </a:t>
            </a:r>
            <a:r>
              <a:rPr lang="en-US" b="1" dirty="0">
                <a:solidFill>
                  <a:schemeClr val="tx1"/>
                </a:solidFill>
              </a:rPr>
              <a:t>Seventh Tradition</a:t>
            </a:r>
            <a:r>
              <a:rPr lang="en-US" dirty="0">
                <a:solidFill>
                  <a:schemeClr val="tx1"/>
                </a:solidFill>
              </a:rPr>
              <a:t> – easier to support OA at all levels financially.</a:t>
            </a:r>
            <a:endParaRPr lang="en-US" dirty="0"/>
          </a:p>
        </p:txBody>
      </p:sp>
    </p:spTree>
    <p:extLst>
      <p:ext uri="{BB962C8B-B14F-4D97-AF65-F5344CB8AC3E}">
        <p14:creationId xmlns:p14="http://schemas.microsoft.com/office/powerpoint/2010/main" val="168697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C3FC-E22B-D04E-8749-1BA4E5D8F285}"/>
              </a:ext>
            </a:extLst>
          </p:cNvPr>
          <p:cNvSpPr>
            <a:spLocks noGrp="1"/>
          </p:cNvSpPr>
          <p:nvPr>
            <p:ph type="title"/>
          </p:nvPr>
        </p:nvSpPr>
        <p:spPr/>
        <p:txBody>
          <a:bodyPr/>
          <a:lstStyle/>
          <a:p>
            <a:br>
              <a:rPr lang="en-US" b="1" dirty="0">
                <a:solidFill>
                  <a:schemeClr val="tx1"/>
                </a:solidFill>
              </a:rPr>
            </a:br>
            <a:r>
              <a:rPr lang="en-US" b="1" dirty="0">
                <a:solidFill>
                  <a:schemeClr val="tx1"/>
                </a:solidFill>
              </a:rPr>
              <a:t>1. Isolation</a:t>
            </a:r>
          </a:p>
        </p:txBody>
      </p:sp>
      <p:sp>
        <p:nvSpPr>
          <p:cNvPr id="3" name="Content Placeholder 2">
            <a:extLst>
              <a:ext uri="{FF2B5EF4-FFF2-40B4-BE49-F238E27FC236}">
                <a16:creationId xmlns:a16="http://schemas.microsoft.com/office/drawing/2014/main" id="{F829CF89-8EAD-AA4A-AE90-70BEC5283EF1}"/>
              </a:ext>
            </a:extLst>
          </p:cNvPr>
          <p:cNvSpPr>
            <a:spLocks noGrp="1"/>
          </p:cNvSpPr>
          <p:nvPr>
            <p:ph idx="1"/>
          </p:nvPr>
        </p:nvSpPr>
        <p:spPr>
          <a:xfrm>
            <a:off x="677334" y="2200275"/>
            <a:ext cx="8596668" cy="4263587"/>
          </a:xfrm>
        </p:spPr>
        <p:txBody>
          <a:bodyPr>
            <a:normAutofit/>
          </a:bodyPr>
          <a:lstStyle/>
          <a:p>
            <a:endParaRPr lang="en-US" sz="2000" dirty="0"/>
          </a:p>
          <a:p>
            <a:r>
              <a:rPr lang="en-US" sz="2000" dirty="0">
                <a:solidFill>
                  <a:schemeClr val="tx1"/>
                </a:solidFill>
              </a:rPr>
              <a:t>The disease of compulsive overeating and unhealthy eating behaviors is one of isolation.  </a:t>
            </a:r>
          </a:p>
          <a:p>
            <a:r>
              <a:rPr lang="en-US" sz="2000" dirty="0">
                <a:solidFill>
                  <a:schemeClr val="tx1"/>
                </a:solidFill>
              </a:rPr>
              <a:t>Food convinces us to shut everyone and everything else out of our life in order to continue our harmful food behaviors in peace. </a:t>
            </a:r>
          </a:p>
          <a:p>
            <a:r>
              <a:rPr lang="en-US" sz="2000" dirty="0">
                <a:solidFill>
                  <a:schemeClr val="tx1"/>
                </a:solidFill>
              </a:rPr>
              <a:t>Our minds tell us to get help from others, but our disease begs us to stay home perfectly content in the secret hiding place of our pain. </a:t>
            </a:r>
          </a:p>
          <a:p>
            <a:r>
              <a:rPr lang="en-US" sz="2000" dirty="0">
                <a:solidFill>
                  <a:schemeClr val="tx1"/>
                </a:solidFill>
              </a:rPr>
              <a:t>Recovery asks us to step outside, to accept help and love from someone, and to eventually help others who suffer.   </a:t>
            </a:r>
          </a:p>
          <a:p>
            <a:r>
              <a:rPr lang="en-US" sz="2000" dirty="0">
                <a:solidFill>
                  <a:schemeClr val="tx1"/>
                </a:solidFill>
              </a:rPr>
              <a:t>This is best done in-person at a meeting with individuals who are also fighting the same disease and tendency to want to isolate.</a:t>
            </a:r>
          </a:p>
        </p:txBody>
      </p:sp>
    </p:spTree>
    <p:extLst>
      <p:ext uri="{BB962C8B-B14F-4D97-AF65-F5344CB8AC3E}">
        <p14:creationId xmlns:p14="http://schemas.microsoft.com/office/powerpoint/2010/main" val="36816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B67F3-A93F-5844-8C8D-91DADD08FAB1}"/>
              </a:ext>
            </a:extLst>
          </p:cNvPr>
          <p:cNvSpPr>
            <a:spLocks noGrp="1"/>
          </p:cNvSpPr>
          <p:nvPr>
            <p:ph type="title"/>
          </p:nvPr>
        </p:nvSpPr>
        <p:spPr>
          <a:xfrm>
            <a:off x="472382" y="609600"/>
            <a:ext cx="5550045" cy="856593"/>
          </a:xfrm>
        </p:spPr>
        <p:txBody>
          <a:bodyPr/>
          <a:lstStyle/>
          <a:p>
            <a:r>
              <a:rPr lang="en-US" b="1" dirty="0">
                <a:solidFill>
                  <a:schemeClr val="tx1"/>
                </a:solidFill>
              </a:rPr>
              <a:t>2. Physical Connection</a:t>
            </a:r>
            <a:endParaRPr lang="en-US" dirty="0">
              <a:solidFill>
                <a:schemeClr val="tx1"/>
              </a:solidFill>
            </a:endParaRPr>
          </a:p>
        </p:txBody>
      </p:sp>
      <p:sp>
        <p:nvSpPr>
          <p:cNvPr id="3" name="Content Placeholder 2">
            <a:extLst>
              <a:ext uri="{FF2B5EF4-FFF2-40B4-BE49-F238E27FC236}">
                <a16:creationId xmlns:a16="http://schemas.microsoft.com/office/drawing/2014/main" id="{1CF3AEDF-B4FE-2347-A491-BFD60785A899}"/>
              </a:ext>
            </a:extLst>
          </p:cNvPr>
          <p:cNvSpPr>
            <a:spLocks noGrp="1"/>
          </p:cNvSpPr>
          <p:nvPr>
            <p:ph idx="1"/>
          </p:nvPr>
        </p:nvSpPr>
        <p:spPr>
          <a:xfrm>
            <a:off x="472382" y="1466192"/>
            <a:ext cx="8366818" cy="5106057"/>
          </a:xfrm>
        </p:spPr>
        <p:txBody>
          <a:bodyPr>
            <a:normAutofit/>
          </a:bodyPr>
          <a:lstStyle/>
          <a:p>
            <a:r>
              <a:rPr lang="en-US" sz="2000" dirty="0">
                <a:solidFill>
                  <a:schemeClr val="tx1"/>
                </a:solidFill>
              </a:rPr>
              <a:t>The need for human touch is one of our most basic and primal needs. </a:t>
            </a:r>
          </a:p>
          <a:p>
            <a:r>
              <a:rPr lang="en-US" sz="2000" dirty="0">
                <a:solidFill>
                  <a:schemeClr val="tx1"/>
                </a:solidFill>
              </a:rPr>
              <a:t>Touch deprivation is connected with negative health outcomes such as anxiety, stress, depression, and even immune system disorders.  </a:t>
            </a:r>
          </a:p>
          <a:p>
            <a:r>
              <a:rPr lang="en-US" sz="2000" dirty="0">
                <a:solidFill>
                  <a:schemeClr val="tx1"/>
                </a:solidFill>
              </a:rPr>
              <a:t>It has been found that touch calms our nervous system and slows down our heartbeat. </a:t>
            </a:r>
          </a:p>
          <a:p>
            <a:r>
              <a:rPr lang="en-US" sz="2000" dirty="0">
                <a:solidFill>
                  <a:schemeClr val="tx1"/>
                </a:solidFill>
              </a:rPr>
              <a:t>Human touch also lowers blood pressure as well as our stress hormone - cortisol. </a:t>
            </a:r>
          </a:p>
          <a:p>
            <a:r>
              <a:rPr lang="en-US" sz="2000" dirty="0">
                <a:solidFill>
                  <a:schemeClr val="tx1"/>
                </a:solidFill>
              </a:rPr>
              <a:t>It even triggers the release of oxytocin, a hormone known to help promote emotional bonding to others.  </a:t>
            </a:r>
          </a:p>
          <a:p>
            <a:r>
              <a:rPr lang="en-US" sz="2000" dirty="0">
                <a:solidFill>
                  <a:schemeClr val="tx1"/>
                </a:solidFill>
              </a:rPr>
              <a:t>Attending a face-to-face meeting provides an opportunity for human touch by holding hands, giving a hug, or simply patting someone on the back.</a:t>
            </a:r>
          </a:p>
          <a:p>
            <a:endParaRPr lang="en-US" dirty="0"/>
          </a:p>
        </p:txBody>
      </p:sp>
      <p:sp>
        <p:nvSpPr>
          <p:cNvPr id="6" name="Rectangle 4">
            <a:extLst>
              <a:ext uri="{FF2B5EF4-FFF2-40B4-BE49-F238E27FC236}">
                <a16:creationId xmlns:a16="http://schemas.microsoft.com/office/drawing/2014/main" id="{A4C76F4E-720C-0C4A-96EF-0E5A75F5F402}"/>
              </a:ext>
            </a:extLst>
          </p:cNvPr>
          <p:cNvSpPr>
            <a:spLocks noChangeArrowheads="1"/>
          </p:cNvSpPr>
          <p:nvPr/>
        </p:nvSpPr>
        <p:spPr bwMode="auto">
          <a:xfrm>
            <a:off x="7362496" y="14539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4382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B3FED-9F4D-8A46-9272-3DD92E60AF6D}"/>
              </a:ext>
            </a:extLst>
          </p:cNvPr>
          <p:cNvSpPr>
            <a:spLocks noGrp="1"/>
          </p:cNvSpPr>
          <p:nvPr>
            <p:ph type="title"/>
          </p:nvPr>
        </p:nvSpPr>
        <p:spPr>
          <a:xfrm>
            <a:off x="661568" y="436179"/>
            <a:ext cx="8596668" cy="1320800"/>
          </a:xfrm>
        </p:spPr>
        <p:txBody>
          <a:bodyPr/>
          <a:lstStyle/>
          <a:p>
            <a:r>
              <a:rPr lang="en-US" b="1" dirty="0">
                <a:solidFill>
                  <a:schemeClr val="tx1"/>
                </a:solidFill>
              </a:rPr>
              <a:t>3. Emotional Support</a:t>
            </a:r>
            <a:br>
              <a:rPr lang="en-US" dirty="0"/>
            </a:br>
            <a:endParaRPr lang="en-US" dirty="0"/>
          </a:p>
        </p:txBody>
      </p:sp>
      <p:sp>
        <p:nvSpPr>
          <p:cNvPr id="3" name="Content Placeholder 2">
            <a:extLst>
              <a:ext uri="{FF2B5EF4-FFF2-40B4-BE49-F238E27FC236}">
                <a16:creationId xmlns:a16="http://schemas.microsoft.com/office/drawing/2014/main" id="{E5E45228-91AA-B841-BCEE-0DB479CB3D85}"/>
              </a:ext>
            </a:extLst>
          </p:cNvPr>
          <p:cNvSpPr>
            <a:spLocks noGrp="1"/>
          </p:cNvSpPr>
          <p:nvPr>
            <p:ph idx="1"/>
          </p:nvPr>
        </p:nvSpPr>
        <p:spPr>
          <a:xfrm>
            <a:off x="898051" y="1428749"/>
            <a:ext cx="8217373" cy="5000625"/>
          </a:xfrm>
        </p:spPr>
        <p:txBody>
          <a:bodyPr>
            <a:normAutofit/>
          </a:bodyPr>
          <a:lstStyle/>
          <a:p>
            <a:r>
              <a:rPr lang="en-US" sz="2000" dirty="0">
                <a:solidFill>
                  <a:schemeClr val="tx1"/>
                </a:solidFill>
              </a:rPr>
              <a:t>Emotional support is one of the strongest aspects of our program.  </a:t>
            </a:r>
          </a:p>
          <a:p>
            <a:r>
              <a:rPr lang="en-US" sz="2000" dirty="0">
                <a:solidFill>
                  <a:schemeClr val="tx1"/>
                </a:solidFill>
              </a:rPr>
              <a:t>Face-to-face connection with people fosters exchanging positive energy with one another and trust building.  </a:t>
            </a:r>
          </a:p>
          <a:p>
            <a:r>
              <a:rPr lang="en-US" sz="2000" dirty="0">
                <a:solidFill>
                  <a:schemeClr val="tx1"/>
                </a:solidFill>
              </a:rPr>
              <a:t>It means connecting with others who understand what you are going through and want to support and encourage you.  </a:t>
            </a:r>
          </a:p>
          <a:p>
            <a:r>
              <a:rPr lang="en-US" sz="2000" dirty="0">
                <a:solidFill>
                  <a:schemeClr val="tx1"/>
                </a:solidFill>
              </a:rPr>
              <a:t>In-person emotional support, like at a face-to-face meeting,  makes people feel heard and understood and gives them a sense of belonging. </a:t>
            </a:r>
          </a:p>
          <a:p>
            <a:r>
              <a:rPr lang="en-US" sz="2000" dirty="0">
                <a:solidFill>
                  <a:schemeClr val="tx1"/>
                </a:solidFill>
              </a:rPr>
              <a:t>Maslow’s Hierarchy of Needs states some of the most important human needs are love and belonging, which includes our desire to connect with others, and be integrated into a group. </a:t>
            </a:r>
          </a:p>
          <a:p>
            <a:r>
              <a:rPr lang="en-US" sz="2000" dirty="0">
                <a:solidFill>
                  <a:schemeClr val="tx1"/>
                </a:solidFill>
              </a:rPr>
              <a:t>When these needs are met, our overall well-being improves, and we live more engaged with people and experience less depression and hopelessness.</a:t>
            </a:r>
          </a:p>
          <a:p>
            <a:endParaRPr lang="en-US" dirty="0"/>
          </a:p>
        </p:txBody>
      </p:sp>
    </p:spTree>
    <p:extLst>
      <p:ext uri="{BB962C8B-B14F-4D97-AF65-F5344CB8AC3E}">
        <p14:creationId xmlns:p14="http://schemas.microsoft.com/office/powerpoint/2010/main" val="1000858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E9F83-A044-3E48-95CA-FDB04E1B2EE9}"/>
              </a:ext>
            </a:extLst>
          </p:cNvPr>
          <p:cNvSpPr>
            <a:spLocks noGrp="1"/>
          </p:cNvSpPr>
          <p:nvPr>
            <p:ph type="title"/>
          </p:nvPr>
        </p:nvSpPr>
        <p:spPr/>
        <p:txBody>
          <a:bodyPr/>
          <a:lstStyle/>
          <a:p>
            <a:r>
              <a:rPr lang="en-US" b="1" dirty="0">
                <a:solidFill>
                  <a:schemeClr val="tx1"/>
                </a:solidFill>
              </a:rPr>
              <a:t>4. Trust and Safety</a:t>
            </a:r>
            <a:br>
              <a:rPr lang="en-US" dirty="0"/>
            </a:br>
            <a:endParaRPr lang="en-US" dirty="0"/>
          </a:p>
        </p:txBody>
      </p:sp>
      <p:sp>
        <p:nvSpPr>
          <p:cNvPr id="3" name="Content Placeholder 2">
            <a:extLst>
              <a:ext uri="{FF2B5EF4-FFF2-40B4-BE49-F238E27FC236}">
                <a16:creationId xmlns:a16="http://schemas.microsoft.com/office/drawing/2014/main" id="{F8B922BF-F7C5-364F-BF0C-AEEED71A8B0F}"/>
              </a:ext>
            </a:extLst>
          </p:cNvPr>
          <p:cNvSpPr>
            <a:spLocks noGrp="1"/>
          </p:cNvSpPr>
          <p:nvPr>
            <p:ph idx="1"/>
          </p:nvPr>
        </p:nvSpPr>
        <p:spPr>
          <a:xfrm>
            <a:off x="677334" y="1388079"/>
            <a:ext cx="8596668" cy="4807769"/>
          </a:xfrm>
        </p:spPr>
        <p:txBody>
          <a:bodyPr>
            <a:normAutofit fontScale="92500" lnSpcReduction="10000"/>
          </a:bodyPr>
          <a:lstStyle/>
          <a:p>
            <a:endParaRPr lang="en-US" sz="2000" dirty="0">
              <a:solidFill>
                <a:schemeClr val="tx1"/>
              </a:solidFill>
            </a:endParaRPr>
          </a:p>
          <a:p>
            <a:r>
              <a:rPr lang="en-US" sz="2000" dirty="0">
                <a:solidFill>
                  <a:schemeClr val="tx1"/>
                </a:solidFill>
              </a:rPr>
              <a:t>Handling important moments face-to-face helps to encourage dialogue and build trust by sharing personal information honestly.</a:t>
            </a:r>
          </a:p>
          <a:p>
            <a:r>
              <a:rPr lang="en-US" sz="2000" dirty="0">
                <a:solidFill>
                  <a:schemeClr val="tx1"/>
                </a:solidFill>
              </a:rPr>
              <a:t>When we are in-person and demonstrate willingness to have difficult conversations, it improves relationships by enhancing credibility and trust.  </a:t>
            </a:r>
          </a:p>
          <a:p>
            <a:r>
              <a:rPr lang="en-US" sz="2000" dirty="0">
                <a:solidFill>
                  <a:schemeClr val="tx1"/>
                </a:solidFill>
              </a:rPr>
              <a:t>It provides real-time insight on how others are receiving information and if they understand what you are saying and allows others to feel safe, supported, and listened to.</a:t>
            </a:r>
          </a:p>
          <a:p>
            <a:r>
              <a:rPr lang="en-US" sz="2000" dirty="0">
                <a:solidFill>
                  <a:schemeClr val="tx1"/>
                </a:solidFill>
              </a:rPr>
              <a:t>Meeting in-person creates an environment that fosters the trust and safety people need in order to engage more fully. </a:t>
            </a:r>
          </a:p>
          <a:p>
            <a:r>
              <a:rPr lang="en-US" sz="2000" dirty="0">
                <a:solidFill>
                  <a:schemeClr val="tx1"/>
                </a:solidFill>
              </a:rPr>
              <a:t>A top university spent hundreds of hours tracking success by collecting data about face-to-face interactions and the results showed the most valuable communication is done in-person due to the sense of empathy and intimacy it provides.</a:t>
            </a:r>
          </a:p>
          <a:p>
            <a:pPr marL="0" indent="0">
              <a:buNone/>
            </a:pPr>
            <a:endParaRPr lang="en-US" sz="2000" dirty="0">
              <a:solidFill>
                <a:schemeClr val="tx1"/>
              </a:solidFill>
            </a:endParaRPr>
          </a:p>
          <a:p>
            <a:endParaRPr lang="en-US" dirty="0"/>
          </a:p>
        </p:txBody>
      </p:sp>
    </p:spTree>
    <p:extLst>
      <p:ext uri="{BB962C8B-B14F-4D97-AF65-F5344CB8AC3E}">
        <p14:creationId xmlns:p14="http://schemas.microsoft.com/office/powerpoint/2010/main" val="83844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994CB-97B5-304A-9A3E-E21D21B729CD}"/>
              </a:ext>
            </a:extLst>
          </p:cNvPr>
          <p:cNvSpPr>
            <a:spLocks noGrp="1"/>
          </p:cNvSpPr>
          <p:nvPr>
            <p:ph type="title"/>
          </p:nvPr>
        </p:nvSpPr>
        <p:spPr/>
        <p:txBody>
          <a:bodyPr/>
          <a:lstStyle/>
          <a:p>
            <a:r>
              <a:rPr lang="en-US" b="1" dirty="0">
                <a:solidFill>
                  <a:schemeClr val="tx1"/>
                </a:solidFill>
              </a:rPr>
              <a:t>5. Non-Verbal Communication</a:t>
            </a:r>
            <a:br>
              <a:rPr lang="en-US" dirty="0"/>
            </a:br>
            <a:endParaRPr lang="en-US" dirty="0"/>
          </a:p>
        </p:txBody>
      </p:sp>
      <p:sp>
        <p:nvSpPr>
          <p:cNvPr id="3" name="Content Placeholder 2">
            <a:extLst>
              <a:ext uri="{FF2B5EF4-FFF2-40B4-BE49-F238E27FC236}">
                <a16:creationId xmlns:a16="http://schemas.microsoft.com/office/drawing/2014/main" id="{95AB73D2-4300-5843-9522-2D37D82CC50E}"/>
              </a:ext>
            </a:extLst>
          </p:cNvPr>
          <p:cNvSpPr>
            <a:spLocks noGrp="1"/>
          </p:cNvSpPr>
          <p:nvPr>
            <p:ph idx="1"/>
          </p:nvPr>
        </p:nvSpPr>
        <p:spPr>
          <a:xfrm>
            <a:off x="677334" y="1495424"/>
            <a:ext cx="8123766" cy="4791075"/>
          </a:xfrm>
        </p:spPr>
        <p:txBody>
          <a:bodyPr>
            <a:normAutofit lnSpcReduction="10000"/>
          </a:bodyPr>
          <a:lstStyle/>
          <a:p>
            <a:r>
              <a:rPr lang="en-US" sz="2000" dirty="0">
                <a:solidFill>
                  <a:schemeClr val="tx1"/>
                </a:solidFill>
              </a:rPr>
              <a:t>While non-verbal signals can be so subtle that we are not consciously aware of them, they truly help us communicate in a more effective manner.  </a:t>
            </a:r>
          </a:p>
          <a:p>
            <a:r>
              <a:rPr lang="en-US" sz="2000" dirty="0">
                <a:solidFill>
                  <a:schemeClr val="tx1"/>
                </a:solidFill>
              </a:rPr>
              <a:t>Different types of non-verbal communication, both positive and negative, are facial expressions; gestures; volume or tone of voice, body language, personal space, appearance, and eye contact.  </a:t>
            </a:r>
          </a:p>
          <a:p>
            <a:r>
              <a:rPr lang="en-US" sz="2000" dirty="0">
                <a:solidFill>
                  <a:schemeClr val="tx1"/>
                </a:solidFill>
              </a:rPr>
              <a:t>It is difficult to discern some or all of these non-verbal communications unless we are physically within proximity of the person, like when at a face-to-face meeting.  </a:t>
            </a:r>
          </a:p>
          <a:p>
            <a:r>
              <a:rPr lang="en-US" sz="2000" dirty="0">
                <a:solidFill>
                  <a:schemeClr val="tx1"/>
                </a:solidFill>
              </a:rPr>
              <a:t>All of our non-verbal behaviors can send a strong message and may put people at ease, build trust, and draw others towards us. </a:t>
            </a:r>
          </a:p>
          <a:p>
            <a:r>
              <a:rPr lang="en-US" sz="2000" dirty="0">
                <a:solidFill>
                  <a:schemeClr val="tx1"/>
                </a:solidFill>
              </a:rPr>
              <a:t>Face-to-face communication visibly shows you are committed to meeting others where they are and engaging them on the journey of recovery.</a:t>
            </a:r>
          </a:p>
          <a:p>
            <a:endParaRPr lang="en-US" dirty="0"/>
          </a:p>
        </p:txBody>
      </p:sp>
    </p:spTree>
    <p:extLst>
      <p:ext uri="{BB962C8B-B14F-4D97-AF65-F5344CB8AC3E}">
        <p14:creationId xmlns:p14="http://schemas.microsoft.com/office/powerpoint/2010/main" val="3381314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D5792-7022-D443-89F1-951BFDD74A99}"/>
              </a:ext>
            </a:extLst>
          </p:cNvPr>
          <p:cNvSpPr>
            <a:spLocks noGrp="1"/>
          </p:cNvSpPr>
          <p:nvPr>
            <p:ph type="title"/>
          </p:nvPr>
        </p:nvSpPr>
        <p:spPr/>
        <p:txBody>
          <a:bodyPr/>
          <a:lstStyle/>
          <a:p>
            <a:r>
              <a:rPr lang="en-US" b="1" dirty="0">
                <a:solidFill>
                  <a:schemeClr val="tx1"/>
                </a:solidFill>
              </a:rPr>
              <a:t>6. Getting to know others </a:t>
            </a:r>
            <a:br>
              <a:rPr lang="en-US" dirty="0"/>
            </a:br>
            <a:endParaRPr lang="en-US" dirty="0"/>
          </a:p>
        </p:txBody>
      </p:sp>
      <p:sp>
        <p:nvSpPr>
          <p:cNvPr id="3" name="Content Placeholder 2">
            <a:extLst>
              <a:ext uri="{FF2B5EF4-FFF2-40B4-BE49-F238E27FC236}">
                <a16:creationId xmlns:a16="http://schemas.microsoft.com/office/drawing/2014/main" id="{46E50DBD-09DA-0F4D-9829-5F904A9BBBBB}"/>
              </a:ext>
            </a:extLst>
          </p:cNvPr>
          <p:cNvSpPr>
            <a:spLocks noGrp="1"/>
          </p:cNvSpPr>
          <p:nvPr>
            <p:ph idx="1"/>
          </p:nvPr>
        </p:nvSpPr>
        <p:spPr>
          <a:xfrm>
            <a:off x="677334" y="1671853"/>
            <a:ext cx="8380941" cy="4471771"/>
          </a:xfrm>
        </p:spPr>
        <p:txBody>
          <a:bodyPr>
            <a:normAutofit fontScale="85000" lnSpcReduction="20000"/>
          </a:bodyPr>
          <a:lstStyle/>
          <a:p>
            <a:pPr>
              <a:lnSpc>
                <a:spcPct val="150000"/>
              </a:lnSpc>
            </a:pPr>
            <a:r>
              <a:rPr lang="en-US" sz="2000" dirty="0">
                <a:solidFill>
                  <a:schemeClr val="tx1"/>
                </a:solidFill>
              </a:rPr>
              <a:t>Putting a name to a face boosts cooperation when people meet. </a:t>
            </a:r>
          </a:p>
          <a:p>
            <a:pPr>
              <a:lnSpc>
                <a:spcPct val="150000"/>
              </a:lnSpc>
            </a:pPr>
            <a:r>
              <a:rPr lang="en-US" sz="2000" dirty="0">
                <a:solidFill>
                  <a:schemeClr val="tx1"/>
                </a:solidFill>
              </a:rPr>
              <a:t>Face-to-face communication helps to build relationships and get to know people. </a:t>
            </a:r>
          </a:p>
          <a:p>
            <a:pPr>
              <a:lnSpc>
                <a:spcPct val="150000"/>
              </a:lnSpc>
            </a:pPr>
            <a:r>
              <a:rPr lang="en-US" sz="2000" dirty="0">
                <a:solidFill>
                  <a:schemeClr val="tx1"/>
                </a:solidFill>
              </a:rPr>
              <a:t>By sharing real stories and emotions you make connections to others that are important. </a:t>
            </a:r>
          </a:p>
          <a:p>
            <a:pPr>
              <a:lnSpc>
                <a:spcPct val="150000"/>
              </a:lnSpc>
            </a:pPr>
            <a:r>
              <a:rPr lang="en-US" sz="2000" dirty="0">
                <a:solidFill>
                  <a:schemeClr val="tx1"/>
                </a:solidFill>
              </a:rPr>
              <a:t>Getting to know someone can go a long way; face-to-face interaction leads to a sense of community and camaraderie which can develop into stronger relationships in the long term. </a:t>
            </a:r>
          </a:p>
          <a:p>
            <a:pPr>
              <a:lnSpc>
                <a:spcPct val="150000"/>
              </a:lnSpc>
            </a:pPr>
            <a:r>
              <a:rPr lang="en-US" sz="2000" dirty="0">
                <a:solidFill>
                  <a:schemeClr val="tx1"/>
                </a:solidFill>
              </a:rPr>
              <a:t>When communicating face-to-face, it has been shown people may demonstrate more respect for each other and a commitment for a successful outcome when navigating a sensitive issue.</a:t>
            </a:r>
          </a:p>
          <a:p>
            <a:endParaRPr lang="en-US" dirty="0"/>
          </a:p>
        </p:txBody>
      </p:sp>
    </p:spTree>
    <p:extLst>
      <p:ext uri="{BB962C8B-B14F-4D97-AF65-F5344CB8AC3E}">
        <p14:creationId xmlns:p14="http://schemas.microsoft.com/office/powerpoint/2010/main" val="15822323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539</TotalTime>
  <Words>2133</Words>
  <Application>Microsoft Office PowerPoint</Application>
  <PresentationFormat>Widescreen</PresentationFormat>
  <Paragraphs>109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   B.F.F. (Benefits of Face-to-Face) meetings</vt:lpstr>
      <vt:lpstr>Benefits of Face-To-Face Meetings</vt:lpstr>
      <vt:lpstr>Here are some benefits of face-to-face meetings:        </vt:lpstr>
      <vt:lpstr> 1. Isolation</vt:lpstr>
      <vt:lpstr>2. Physical Connection</vt:lpstr>
      <vt:lpstr>3. Emotional Support </vt:lpstr>
      <vt:lpstr>4. Trust and Safety </vt:lpstr>
      <vt:lpstr>5. Non-Verbal Communication </vt:lpstr>
      <vt:lpstr>6. Getting to know others  </vt:lpstr>
      <vt:lpstr>7. Joint Effort </vt:lpstr>
      <vt:lpstr>8. Fellowship </vt:lpstr>
      <vt:lpstr> 9. Socialization </vt:lpstr>
      <vt:lpstr>10. Service </vt:lpstr>
      <vt:lpstr>11. Commitment </vt:lpstr>
      <vt:lpstr>12. Seventh Tradition </vt:lpstr>
      <vt:lpstr>Questions + Answers</vt:lpstr>
      <vt:lpstr>SEVENTH TRADITION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Face-To-Face Meetings</dc:title>
  <dc:creator>Christine Angersbach</dc:creator>
  <cp:lastModifiedBy>Elaine M. Welsh</cp:lastModifiedBy>
  <cp:revision>101</cp:revision>
  <cp:lastPrinted>2024-06-22T18:49:15Z</cp:lastPrinted>
  <dcterms:created xsi:type="dcterms:W3CDTF">2024-03-28T15:39:54Z</dcterms:created>
  <dcterms:modified xsi:type="dcterms:W3CDTF">2024-07-25T00:08:20Z</dcterms:modified>
</cp:coreProperties>
</file>