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58" r:id="rId4"/>
    <p:sldId id="259"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963"/>
  </p:normalViewPr>
  <p:slideViewPr>
    <p:cSldViewPr snapToGrid="0">
      <p:cViewPr varScale="1">
        <p:scale>
          <a:sx n="82" d="100"/>
          <a:sy n="82" d="100"/>
        </p:scale>
        <p:origin x="686"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7/25/2023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319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033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7/25/2023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697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562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7/25/2023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976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7/25/2023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7182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7/25/2023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473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384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7/25/2023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784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203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7/25/2023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780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7/25/2023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8184884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lis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A0628-27F5-EDE1-5CAB-E91A337F54B9}"/>
              </a:ext>
            </a:extLst>
          </p:cNvPr>
          <p:cNvSpPr>
            <a:spLocks noGrp="1"/>
          </p:cNvSpPr>
          <p:nvPr>
            <p:ph type="ctrTitle"/>
          </p:nvPr>
        </p:nvSpPr>
        <p:spPr>
          <a:xfrm>
            <a:off x="1632857" y="1791478"/>
            <a:ext cx="8928214" cy="3676261"/>
          </a:xfrm>
        </p:spPr>
        <p:txBody>
          <a:bodyPr>
            <a:normAutofit fontScale="90000"/>
          </a:bodyPr>
          <a:lstStyle/>
          <a:p>
            <a:pPr marL="0" marR="0">
              <a:lnSpc>
                <a:spcPct val="115000"/>
              </a:lnSpc>
              <a:spcBef>
                <a:spcPts val="0"/>
              </a:spcBef>
              <a:spcAft>
                <a:spcPts val="0"/>
              </a:spcAft>
            </a:pP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br>
              <a:rPr lang="en-US" sz="18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r>
              <a:rPr lang="en-US" sz="27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(Your Intergroup name and Logo here)</a:t>
            </a:r>
            <a:br>
              <a:rPr lang="en-US" sz="27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r>
              <a:rPr lang="en-US" sz="27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(Adapted from SJIG)</a:t>
            </a:r>
            <a:br>
              <a:rPr lang="en-US" sz="27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r>
              <a:rPr lang="en-US" sz="2200" b="1" spc="30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WELCOME TO</a:t>
            </a:r>
            <a:br>
              <a:rPr lang="en-US" sz="2200" b="1" spc="30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br>
            <a:r>
              <a:rPr lang="en-US" sz="22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b="1" spc="30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Strengthening Your Recovery Through Service</a:t>
            </a:r>
            <a:br>
              <a:rPr lang="en-US" sz="2200" b="1" spc="300" dirty="0">
                <a:effectLst/>
                <a:latin typeface="Calibri" panose="020F0502020204030204" pitchFamily="34" charset="0"/>
                <a:ea typeface="Calibri" panose="020F0502020204030204" pitchFamily="34" charset="0"/>
                <a:cs typeface="Times New Roman" panose="02020603050405020304" pitchFamily="18" charset="0"/>
              </a:rPr>
            </a:br>
            <a:r>
              <a:rPr lang="en-US" sz="2200" b="1" spc="300"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Online Workshop</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br>
              <a:rPr lang="en-US" sz="2000" dirty="0">
                <a:latin typeface="Calibri" panose="020F0502020204030204" pitchFamily="34" charset="0"/>
                <a:ea typeface="Calibri" panose="020F0502020204030204" pitchFamily="34" charset="0"/>
                <a:cs typeface="Times New Roman" panose="02020603050405020304" pitchFamily="18" charset="0"/>
              </a:rPr>
            </a:b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US" sz="2200" b="1" dirty="0">
                <a:solidFill>
                  <a:srgbClr val="000000"/>
                </a:solidFill>
                <a:latin typeface="Helvetica Neue" panose="02000503000000020004" pitchFamily="2" charset="0"/>
                <a:ea typeface="Calibri" panose="020F0502020204030204" pitchFamily="34" charset="0"/>
                <a:cs typeface="Times New Roman" panose="02020603050405020304" pitchFamily="18" charset="0"/>
              </a:rPr>
              <a:t>Day and Date)</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22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Time and Time Zone)</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Zoom Meeting ID: (your IG zoom ID)</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b="1" dirty="0">
                <a:solidFill>
                  <a:srgbClr val="000000"/>
                </a:solidFill>
                <a:effectLst/>
                <a:latin typeface="Helvetica Neue" panose="02000503000000020004" pitchFamily="2" charset="0"/>
                <a:ea typeface="Times New Roman" panose="02020603050405020304" pitchFamily="18" charset="0"/>
                <a:cs typeface="Times New Roman" panose="02020603050405020304" pitchFamily="18" charset="0"/>
              </a:rPr>
              <a:t>Passcode: (your passcode)</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85193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336CE-87D9-C830-1B55-EFE2B113F8B8}"/>
              </a:ext>
            </a:extLst>
          </p:cNvPr>
          <p:cNvSpPr>
            <a:spLocks noGrp="1"/>
          </p:cNvSpPr>
          <p:nvPr>
            <p:ph type="title"/>
          </p:nvPr>
        </p:nvSpPr>
        <p:spPr/>
        <p:txBody>
          <a:bodyPr/>
          <a:lstStyle/>
          <a:p>
            <a:r>
              <a:rPr lang="en-US" dirty="0"/>
              <a:t>Serenity </a:t>
            </a:r>
            <a:br>
              <a:rPr lang="en-US" dirty="0"/>
            </a:br>
            <a:r>
              <a:rPr lang="en-US" dirty="0"/>
              <a:t>Prayer </a:t>
            </a:r>
          </a:p>
        </p:txBody>
      </p:sp>
      <p:pic>
        <p:nvPicPr>
          <p:cNvPr id="5" name="Content Placeholder 4">
            <a:extLst>
              <a:ext uri="{FF2B5EF4-FFF2-40B4-BE49-F238E27FC236}">
                <a16:creationId xmlns:a16="http://schemas.microsoft.com/office/drawing/2014/main" id="{168DD670-C3BC-BF02-A29E-CA41F2D8128B}"/>
              </a:ext>
            </a:extLst>
          </p:cNvPr>
          <p:cNvPicPr>
            <a:picLocks noGrp="1"/>
          </p:cNvPicPr>
          <p:nvPr>
            <p:ph idx="1"/>
          </p:nvPr>
        </p:nvPicPr>
        <p:blipFill>
          <a:blip r:embed="rId2"/>
          <a:stretch>
            <a:fillRect/>
          </a:stretch>
        </p:blipFill>
        <p:spPr>
          <a:xfrm>
            <a:off x="4495800" y="746760"/>
            <a:ext cx="7025640" cy="5425440"/>
          </a:xfrm>
          <a:prstGeom prst="rect">
            <a:avLst/>
          </a:prstGeom>
        </p:spPr>
      </p:pic>
    </p:spTree>
    <p:extLst>
      <p:ext uri="{BB962C8B-B14F-4D97-AF65-F5344CB8AC3E}">
        <p14:creationId xmlns:p14="http://schemas.microsoft.com/office/powerpoint/2010/main" val="1852612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33E90-A175-C2D4-D2CE-6C915498B51D}"/>
              </a:ext>
            </a:extLst>
          </p:cNvPr>
          <p:cNvSpPr>
            <a:spLocks noGrp="1"/>
          </p:cNvSpPr>
          <p:nvPr>
            <p:ph type="title"/>
          </p:nvPr>
        </p:nvSpPr>
        <p:spPr/>
        <p:txBody>
          <a:bodyPr>
            <a:normAutofit/>
          </a:bodyPr>
          <a:lstStyle/>
          <a:p>
            <a:r>
              <a:rPr lang="en-US" dirty="0"/>
              <a:t>12   STEPS   OF   OA</a:t>
            </a:r>
          </a:p>
        </p:txBody>
      </p:sp>
      <p:sp>
        <p:nvSpPr>
          <p:cNvPr id="3" name="Content Placeholder 2">
            <a:extLst>
              <a:ext uri="{FF2B5EF4-FFF2-40B4-BE49-F238E27FC236}">
                <a16:creationId xmlns:a16="http://schemas.microsoft.com/office/drawing/2014/main" id="{C08CB445-FB9A-A3E5-1117-588C6F13B4E6}"/>
              </a:ext>
            </a:extLst>
          </p:cNvPr>
          <p:cNvSpPr>
            <a:spLocks noGrp="1"/>
          </p:cNvSpPr>
          <p:nvPr>
            <p:ph idx="1"/>
          </p:nvPr>
        </p:nvSpPr>
        <p:spPr>
          <a:xfrm>
            <a:off x="4495800" y="121920"/>
            <a:ext cx="7040879" cy="6614152"/>
          </a:xfrm>
        </p:spPr>
        <p:txBody>
          <a:bodyPr>
            <a:normAutofit fontScale="77500" lnSpcReduction="20000"/>
          </a:bodyPr>
          <a:lstStyle/>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1. We admitted we were powerless over food — that our lives had become unmanageable.</a:t>
            </a: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2. Came to believe that a power greater than ourselves could restore us to sanity.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3. Made a decision to turn our will and our lives over to the care of God as we understood  Him</a:t>
            </a: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None/>
              <a:tabLst/>
            </a:pPr>
            <a:r>
              <a:rPr lang="en-US" altLang="en-US" sz="1400" b="1" dirty="0">
                <a:solidFill>
                  <a:srgbClr val="454545"/>
                </a:solidFill>
                <a:latin typeface="Arial" panose="020B0604020202020204" pitchFamily="34" charset="0"/>
                <a:ea typeface="Calibri" panose="020F0502020204030204" pitchFamily="34" charset="0"/>
              </a:rPr>
              <a:t>4. </a:t>
            </a: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Made a searching and fearless moral inventory of ourselves.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5. Admitted to God, to ourselves, and to another human being the exact nature of our wrongs.</a:t>
            </a: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endPar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6. Were entirely ready to have God remove all these defects of character. </a:t>
            </a:r>
          </a:p>
          <a:p>
            <a:pPr marL="0" marR="0" lvl="0" indent="0" algn="l" defTabSz="914400" rtl="0" eaLnBrk="0" fontAlgn="base" latinLnBrk="0" hangingPunct="0">
              <a:lnSpc>
                <a:spcPct val="160000"/>
              </a:lnSpc>
              <a:spcBef>
                <a:spcPct val="0"/>
              </a:spcBef>
              <a:spcAft>
                <a:spcPct val="0"/>
              </a:spcAft>
              <a:buClrTx/>
              <a:buSzTx/>
              <a:buFontTx/>
              <a:buNone/>
              <a:tabLst/>
            </a:pPr>
            <a:endPar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7. Humbly asked Him to remove our shortcomings.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8. Made a list of all persons we had harmed, and became willing to make amends to them all.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9. Made direct amends to such people wherever possible, except when to do so would injure them or others.</a:t>
            </a: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10. Continued to take personal inventory and when we were wrong, promptly admitted it.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None/>
              <a:tabLst/>
            </a:pPr>
            <a:r>
              <a:rPr kumimoji="0" lang="en-US" altLang="en-US" sz="1400" b="1" i="0" u="none" strike="noStrike" cap="none" normalizeH="0" baseline="0" dirty="0">
                <a:ln>
                  <a:noFill/>
                </a:ln>
                <a:solidFill>
                  <a:srgbClr val="4472C4"/>
                </a:solidFill>
                <a:effectLst/>
                <a:latin typeface="Arial" panose="020B0604020202020204" pitchFamily="34" charset="0"/>
                <a:ea typeface="Calibri" panose="020F0502020204030204" pitchFamily="34" charset="0"/>
              </a:rPr>
              <a:t>11. Sought through prayer and meditation to improve our conscious contact with God as we understood Him, praying only for knowledge of His will for us and the power to carry that out.</a:t>
            </a: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 </a:t>
            </a:r>
          </a:p>
          <a:p>
            <a:pPr marL="0" marR="0" lvl="0" indent="0" algn="l" defTabSz="914400" rtl="0" eaLnBrk="0" fontAlgn="base" latinLnBrk="0" hangingPunct="0">
              <a:lnSpc>
                <a:spcPct val="160000"/>
              </a:lnSpc>
              <a:spcBef>
                <a:spcPct val="0"/>
              </a:spcBef>
              <a:spcAft>
                <a:spcPct val="0"/>
              </a:spcAft>
              <a:buClrTx/>
              <a:buSzTx/>
              <a:buFontTx/>
              <a:buNone/>
              <a:tabLst/>
            </a:pPr>
            <a:r>
              <a:rPr kumimoji="0" lang="en-US" altLang="en-US" sz="1400" b="1" i="0" u="none" strike="noStrike" cap="none" normalizeH="0" baseline="0" dirty="0">
                <a:ln>
                  <a:noFill/>
                </a:ln>
                <a:solidFill>
                  <a:srgbClr val="454545"/>
                </a:solidFill>
                <a:effectLst/>
                <a:latin typeface="Arial" panose="020B0604020202020204" pitchFamily="34" charset="0"/>
                <a:ea typeface="Calibri" panose="020F0502020204030204" pitchFamily="34" charset="0"/>
              </a:rPr>
              <a:t>12. Having had a spiritual awakening as the result of these Steps, we tried to carry this message to compulsive overeaters and to practice these principles in all our affairs.</a:t>
            </a:r>
            <a:endParaRPr kumimoji="0" lang="en-US" altLang="en-US" sz="8800" b="0" i="0" u="none" strike="noStrike" cap="none" normalizeH="0" baseline="0" dirty="0">
              <a:ln>
                <a:noFill/>
              </a:ln>
              <a:solidFill>
                <a:schemeClr val="tx1"/>
              </a:solidFill>
              <a:effectLst/>
              <a:latin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B076F4F4-563E-8D38-71AE-7EB830FE07DF}"/>
              </a:ext>
            </a:extLst>
          </p:cNvPr>
          <p:cNvPicPr/>
          <p:nvPr/>
        </p:nvPicPr>
        <p:blipFill>
          <a:blip r:embed="rId2"/>
          <a:stretch>
            <a:fillRect/>
          </a:stretch>
        </p:blipFill>
        <p:spPr>
          <a:xfrm rot="-815890">
            <a:off x="5601970" y="17936210"/>
            <a:ext cx="612140" cy="692785"/>
          </a:xfrm>
          <a:prstGeom prst="rect">
            <a:avLst/>
          </a:prstGeom>
        </p:spPr>
      </p:pic>
      <p:sp>
        <p:nvSpPr>
          <p:cNvPr id="6" name="Rectangle 3">
            <a:extLst>
              <a:ext uri="{FF2B5EF4-FFF2-40B4-BE49-F238E27FC236}">
                <a16:creationId xmlns:a16="http://schemas.microsoft.com/office/drawing/2014/main" id="{A414BF96-380E-E5D5-94DC-4987C35261DC}"/>
              </a:ext>
            </a:extLst>
          </p:cNvPr>
          <p:cNvSpPr>
            <a:spLocks noChangeArrowheads="1"/>
          </p:cNvSpPr>
          <p:nvPr/>
        </p:nvSpPr>
        <p:spPr bwMode="auto">
          <a:xfrm>
            <a:off x="76201" y="12192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6CE92AE2-304D-8EE0-D119-ACCA2D5D5CD0}"/>
              </a:ext>
            </a:extLst>
          </p:cNvPr>
          <p:cNvSpPr>
            <a:spLocks noChangeArrowheads="1"/>
          </p:cNvSpPr>
          <p:nvPr/>
        </p:nvSpPr>
        <p:spPr bwMode="auto">
          <a:xfrm>
            <a:off x="0" y="1638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222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957B8-71E4-29D4-D189-051E708A046F}"/>
              </a:ext>
            </a:extLst>
          </p:cNvPr>
          <p:cNvSpPr>
            <a:spLocks noGrp="1"/>
          </p:cNvSpPr>
          <p:nvPr>
            <p:ph type="title"/>
          </p:nvPr>
        </p:nvSpPr>
        <p:spPr/>
        <p:txBody>
          <a:bodyPr/>
          <a:lstStyle/>
          <a:p>
            <a:r>
              <a:rPr lang="en-US" dirty="0"/>
              <a:t>AGENDA </a:t>
            </a:r>
          </a:p>
        </p:txBody>
      </p:sp>
      <p:sp>
        <p:nvSpPr>
          <p:cNvPr id="3" name="Content Placeholder 2">
            <a:extLst>
              <a:ext uri="{FF2B5EF4-FFF2-40B4-BE49-F238E27FC236}">
                <a16:creationId xmlns:a16="http://schemas.microsoft.com/office/drawing/2014/main" id="{4AC8A42A-D4A8-ADF4-1964-99B92D272CED}"/>
              </a:ext>
            </a:extLst>
          </p:cNvPr>
          <p:cNvSpPr>
            <a:spLocks noGrp="1"/>
          </p:cNvSpPr>
          <p:nvPr>
            <p:ph idx="1"/>
          </p:nvPr>
        </p:nvSpPr>
        <p:spPr/>
        <p:txBody>
          <a:bodyPr/>
          <a:lstStyle/>
          <a:p>
            <a:r>
              <a:rPr lang="en-US" sz="2000" dirty="0"/>
              <a:t>OUR SPEAKERS:</a:t>
            </a:r>
          </a:p>
          <a:p>
            <a:pPr lvl="1"/>
            <a:r>
              <a:rPr lang="en-US" sz="2400" dirty="0"/>
              <a:t>(NAME)</a:t>
            </a:r>
          </a:p>
          <a:p>
            <a:pPr lvl="1"/>
            <a:r>
              <a:rPr lang="en-US" sz="2400" dirty="0"/>
              <a:t>(NAME)</a:t>
            </a:r>
          </a:p>
          <a:p>
            <a:r>
              <a:rPr lang="en-US" sz="2000" dirty="0"/>
              <a:t>BREAKOUT GROUP ACTIVITIES</a:t>
            </a:r>
          </a:p>
          <a:p>
            <a:r>
              <a:rPr lang="en-US" sz="2000" dirty="0"/>
              <a:t>BREAKOUT GROUP ACTIVITY FINDINGS </a:t>
            </a:r>
          </a:p>
          <a:p>
            <a:r>
              <a:rPr lang="en-US" sz="2000" dirty="0"/>
              <a:t>SEVENTH TRADITION</a:t>
            </a:r>
          </a:p>
          <a:p>
            <a:r>
              <a:rPr lang="en-US" sz="2000" dirty="0"/>
              <a:t>OA RESPONSIBILITY PRAYER </a:t>
            </a:r>
            <a:endParaRPr lang="en-US" dirty="0"/>
          </a:p>
        </p:txBody>
      </p:sp>
    </p:spTree>
    <p:extLst>
      <p:ext uri="{BB962C8B-B14F-4D97-AF65-F5344CB8AC3E}">
        <p14:creationId xmlns:p14="http://schemas.microsoft.com/office/powerpoint/2010/main" val="2988555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748484-A48B-F627-D3C8-2234DB2EADC0}"/>
              </a:ext>
            </a:extLst>
          </p:cNvPr>
          <p:cNvSpPr>
            <a:spLocks noChangeArrowheads="1"/>
          </p:cNvSpPr>
          <p:nvPr/>
        </p:nvSpPr>
        <p:spPr bwMode="auto">
          <a:xfrm>
            <a:off x="94036" y="0"/>
            <a:ext cx="12097964" cy="66539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HelveticaNeue" panose="02000503000000020004"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latin typeface="HelveticaNeue" panose="02000503000000020004"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HelveticaNeue" panose="02000503000000020004"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latin typeface="HelveticaNeue" panose="02000503000000020004" pitchFamily="2" charset="0"/>
            </a:endParaRPr>
          </a:p>
          <a:p>
            <a:pPr lvl="6" defTabSz="914400" eaLnBrk="0" fontAlgn="base" hangingPunct="0">
              <a:spcBef>
                <a:spcPct val="0"/>
              </a:spcBef>
              <a:spcAft>
                <a:spcPct val="0"/>
              </a:spcAft>
            </a:pPr>
            <a:r>
              <a:rPr kumimoji="0" lang="en-US" altLang="en-US" sz="1100" b="1" i="0" u="sng" strike="noStrike" cap="none" normalizeH="0" baseline="0" dirty="0">
                <a:ln>
                  <a:noFill/>
                </a:ln>
                <a:solidFill>
                  <a:schemeClr val="tx1"/>
                </a:solidFill>
                <a:effectLst/>
                <a:latin typeface="HelveticaNeue" panose="02000503000000020004" pitchFamily="2" charset="0"/>
              </a:rPr>
              <a:t>BREAKOUT ACTIVITY 1</a:t>
            </a:r>
            <a:r>
              <a:rPr lang="en-US" altLang="en-US" sz="1100" b="1" u="sng" dirty="0">
                <a:latin typeface="HelveticaNeue" panose="02000503000000020004" pitchFamily="2" charset="0"/>
              </a:rPr>
              <a:t>:</a:t>
            </a:r>
            <a:r>
              <a:rPr kumimoji="0" lang="en-US" altLang="en-US" sz="1100" b="1" i="0" u="sng" strike="noStrike" cap="none" normalizeH="0" baseline="0" dirty="0">
                <a:ln>
                  <a:noFill/>
                </a:ln>
                <a:solidFill>
                  <a:schemeClr val="tx1"/>
                </a:solidFill>
                <a:effectLst/>
                <a:latin typeface="HelveticaNeue" panose="02000503000000020004" pitchFamily="2" charset="0"/>
              </a:rPr>
              <a:t> “The Reluctant Newcomer” </a:t>
            </a:r>
            <a:endParaRPr kumimoji="0" lang="en-US" altLang="en-US" sz="900" b="0" i="0" u="sng" strike="noStrike" cap="none" normalizeH="0" baseline="0" dirty="0">
              <a:ln>
                <a:noFill/>
              </a:ln>
              <a:solidFill>
                <a:schemeClr val="tx1"/>
              </a:solidFill>
              <a:effectLst/>
            </a:endParaRPr>
          </a:p>
          <a:p>
            <a:pPr lvl="6" defTabSz="914400" eaLnBrk="0" fontAlgn="base" hangingPunct="0">
              <a:spcBef>
                <a:spcPct val="0"/>
              </a:spcBef>
              <a:spcAft>
                <a:spcPct val="0"/>
              </a:spcAft>
            </a:pPr>
            <a:endParaRPr kumimoji="0" lang="en-US" altLang="en-US" sz="1100" b="0" i="0" u="none" strike="noStrike" cap="none" normalizeH="0" baseline="0" dirty="0">
              <a:ln>
                <a:noFill/>
              </a:ln>
              <a:solidFill>
                <a:schemeClr val="tx1"/>
              </a:solidFill>
              <a:effectLst/>
              <a:latin typeface="HelveticaNeue" panose="02000503000000020004" pitchFamily="2" charset="0"/>
            </a:endParaRPr>
          </a:p>
          <a:p>
            <a:pPr lvl="6" defTabSz="914400" eaLnBrk="0" fontAlgn="base" hangingPunct="0">
              <a:lnSpc>
                <a:spcPct val="150000"/>
              </a:lnSpc>
              <a:spcBef>
                <a:spcPct val="0"/>
              </a:spcBef>
              <a:spcAft>
                <a:spcPct val="0"/>
              </a:spcAft>
            </a:pPr>
            <a:r>
              <a:rPr kumimoji="0" lang="en-US" altLang="en-US" sz="1100" b="0" i="0" u="none" strike="noStrike" cap="none" normalizeH="0" baseline="0" dirty="0">
                <a:ln>
                  <a:noFill/>
                </a:ln>
                <a:solidFill>
                  <a:schemeClr val="tx1"/>
                </a:solidFill>
                <a:effectLst/>
                <a:latin typeface="HelveticaNeue" panose="02000503000000020004" pitchFamily="2" charset="0"/>
              </a:rPr>
              <a:t>Nancy Newcomer, a compulsive overeater, has just started attending OA meetings</a:t>
            </a:r>
          </a:p>
          <a:p>
            <a:pPr lvl="6" defTabSz="914400" eaLnBrk="0" fontAlgn="base" hangingPunct="0">
              <a:lnSpc>
                <a:spcPct val="150000"/>
              </a:lnSpc>
              <a:spcBef>
                <a:spcPct val="0"/>
              </a:spcBef>
              <a:spcAft>
                <a:spcPct val="0"/>
              </a:spcAft>
            </a:pPr>
            <a:r>
              <a:rPr kumimoji="0" lang="en-US" altLang="en-US" sz="1100" b="0" i="0" u="none" strike="noStrike" cap="none" normalizeH="0" baseline="0" dirty="0">
                <a:ln>
                  <a:noFill/>
                </a:ln>
                <a:solidFill>
                  <a:schemeClr val="tx1"/>
                </a:solidFill>
                <a:effectLst/>
                <a:latin typeface="HelveticaNeue" panose="02000503000000020004" pitchFamily="2" charset="0"/>
              </a:rPr>
              <a:t>(mostly on Zoom). Like most people new to program Nancy is reluctant to share at meetings believing </a:t>
            </a:r>
          </a:p>
          <a:p>
            <a:pPr lvl="6" defTabSz="914400" eaLnBrk="0" fontAlgn="base" hangingPunct="0">
              <a:lnSpc>
                <a:spcPct val="150000"/>
              </a:lnSpc>
              <a:spcBef>
                <a:spcPct val="0"/>
              </a:spcBef>
              <a:spcAft>
                <a:spcPct val="0"/>
              </a:spcAft>
            </a:pPr>
            <a:r>
              <a:rPr kumimoji="0" lang="en-US" altLang="en-US" sz="1100" b="0" i="0" u="none" strike="noStrike" cap="none" normalizeH="0" baseline="0" dirty="0">
                <a:ln>
                  <a:noFill/>
                </a:ln>
                <a:solidFill>
                  <a:schemeClr val="tx1"/>
                </a:solidFill>
                <a:effectLst/>
                <a:latin typeface="HelveticaNeue" panose="02000503000000020004" pitchFamily="2" charset="0"/>
              </a:rPr>
              <a:t>she does not have much to share since she has just started working the steps. </a:t>
            </a:r>
          </a:p>
          <a:p>
            <a:pPr lvl="6" defTabSz="914400" eaLnBrk="0" fontAlgn="base" hangingPunct="0">
              <a:lnSpc>
                <a:spcPct val="150000"/>
              </a:lnSpc>
              <a:spcBef>
                <a:spcPct val="0"/>
              </a:spcBef>
              <a:spcAft>
                <a:spcPct val="0"/>
              </a:spcAft>
            </a:pPr>
            <a:endParaRPr lang="en-US" altLang="en-US" sz="1100" dirty="0">
              <a:latin typeface="HelveticaNeue" panose="02000503000000020004" pitchFamily="2" charset="0"/>
            </a:endParaRPr>
          </a:p>
          <a:p>
            <a:pPr lvl="6" defTabSz="914400" eaLnBrk="0" fontAlgn="base" hangingPunct="0">
              <a:spcBef>
                <a:spcPct val="0"/>
              </a:spcBef>
              <a:spcAft>
                <a:spcPct val="0"/>
              </a:spcAft>
            </a:pPr>
            <a:r>
              <a:rPr kumimoji="0" lang="en-US" altLang="en-US" sz="1100" b="0" i="0" u="none" strike="noStrike" cap="none" normalizeH="0" baseline="0" dirty="0">
                <a:ln>
                  <a:noFill/>
                </a:ln>
                <a:solidFill>
                  <a:schemeClr val="tx1"/>
                </a:solidFill>
                <a:effectLst/>
                <a:latin typeface="HelveticaNeue" panose="02000503000000020004" pitchFamily="2" charset="0"/>
              </a:rPr>
              <a:t>As Nancy’s sponsor you sincerely want Nancy to get more involved in meetings and service. </a:t>
            </a:r>
            <a:endParaRPr kumimoji="0" lang="en-US" altLang="en-US" sz="900" b="0" i="0" u="none" strike="noStrike" cap="none" normalizeH="0" baseline="0" dirty="0">
              <a:ln>
                <a:noFill/>
              </a:ln>
              <a:solidFill>
                <a:schemeClr val="tx1"/>
              </a:solidFill>
              <a:effectLst/>
            </a:endParaRPr>
          </a:p>
          <a:p>
            <a:pPr lvl="6" defTabSz="914400" eaLnBrk="0" fontAlgn="base" hangingPunct="0">
              <a:spcBef>
                <a:spcPct val="0"/>
              </a:spcBef>
              <a:spcAft>
                <a:spcPct val="0"/>
              </a:spcAft>
            </a:pPr>
            <a:endParaRPr kumimoji="0" lang="en-US" altLang="en-US" sz="1100" b="0" i="0" u="none" strike="noStrike" cap="none" normalizeH="0" baseline="0" dirty="0">
              <a:ln>
                <a:noFill/>
              </a:ln>
              <a:solidFill>
                <a:schemeClr val="tx1"/>
              </a:solidFill>
              <a:effectLst/>
              <a:latin typeface="HelveticaNeue" panose="02000503000000020004" pitchFamily="2" charset="0"/>
            </a:endParaRPr>
          </a:p>
          <a:p>
            <a:pPr lvl="6" defTabSz="914400" eaLnBrk="0" fontAlgn="base" hangingPunct="0">
              <a:spcBef>
                <a:spcPct val="0"/>
              </a:spcBef>
              <a:spcAft>
                <a:spcPct val="0"/>
              </a:spcAft>
            </a:pPr>
            <a:r>
              <a:rPr kumimoji="0" lang="en-US" altLang="en-US" sz="1100" b="1" i="0" u="none" strike="noStrike" cap="none" normalizeH="0" baseline="0" dirty="0">
                <a:ln>
                  <a:noFill/>
                </a:ln>
                <a:solidFill>
                  <a:schemeClr val="tx1"/>
                </a:solidFill>
                <a:effectLst/>
                <a:latin typeface="HelveticaNeue" panose="02000503000000020004" pitchFamily="2" charset="0"/>
              </a:rPr>
              <a:t>Questions To Consider: </a:t>
            </a:r>
          </a:p>
          <a:p>
            <a:pPr lvl="6" defTabSz="914400" eaLnBrk="0" fontAlgn="base" hangingPunct="0">
              <a:spcBef>
                <a:spcPct val="0"/>
              </a:spcBef>
              <a:spcAft>
                <a:spcPct val="0"/>
              </a:spcAft>
            </a:pPr>
            <a:endParaRPr kumimoji="0" lang="en-US" altLang="en-US" sz="900" b="0" i="0" u="none" strike="noStrike" cap="none" normalizeH="0" baseline="0" dirty="0">
              <a:ln>
                <a:noFill/>
              </a:ln>
              <a:solidFill>
                <a:schemeClr val="tx1"/>
              </a:solidFill>
              <a:effectLst/>
            </a:endParaRPr>
          </a:p>
          <a:p>
            <a:pPr lvl="6" defTabSz="914400" eaLnBrk="0" fontAlgn="base" hangingPunct="0">
              <a:spcBef>
                <a:spcPct val="0"/>
              </a:spcBef>
              <a:spcAft>
                <a:spcPct val="0"/>
              </a:spcAft>
              <a:buFontTx/>
              <a:buAutoNum type="arabicPeriod"/>
            </a:pPr>
            <a:r>
              <a:rPr kumimoji="0" lang="en-US" altLang="en-US" sz="1100" b="0" i="0" u="none" strike="noStrike" cap="none" normalizeH="0" baseline="0" dirty="0">
                <a:ln>
                  <a:noFill/>
                </a:ln>
                <a:solidFill>
                  <a:schemeClr val="tx1"/>
                </a:solidFill>
                <a:effectLst/>
                <a:latin typeface="HelveticaNeue" panose="02000503000000020004" pitchFamily="2" charset="0"/>
              </a:rPr>
              <a:t>What would you say to Nancy as to why doing service at either the group or Intergroup level will help her with abstinence and program? </a:t>
            </a:r>
          </a:p>
          <a:p>
            <a:pPr lvl="6" defTabSz="914400" eaLnBrk="0" fontAlgn="base" hangingPunct="0">
              <a:spcBef>
                <a:spcPct val="0"/>
              </a:spcBef>
              <a:spcAft>
                <a:spcPct val="0"/>
              </a:spcAft>
            </a:pPr>
            <a:endParaRPr kumimoji="0" lang="en-US" altLang="en-US" sz="1100" b="0" i="0" u="none" strike="noStrike" cap="none" normalizeH="0" baseline="0" dirty="0">
              <a:ln>
                <a:noFill/>
              </a:ln>
              <a:solidFill>
                <a:schemeClr val="tx1"/>
              </a:solidFill>
              <a:effectLst/>
              <a:latin typeface="HelveticaNeue" panose="02000503000000020004" pitchFamily="2" charset="0"/>
            </a:endParaRPr>
          </a:p>
          <a:p>
            <a:pPr lvl="6" defTabSz="914400" eaLnBrk="0" fontAlgn="base" hangingPunct="0">
              <a:spcBef>
                <a:spcPct val="0"/>
              </a:spcBef>
              <a:spcAft>
                <a:spcPct val="0"/>
              </a:spcAft>
              <a:buFontTx/>
              <a:buAutoNum type="arabicPeriod" startAt="2"/>
            </a:pPr>
            <a:r>
              <a:rPr kumimoji="0" lang="en-US" altLang="en-US" sz="1100" b="0" i="0" u="none" strike="noStrike" cap="none" normalizeH="0" baseline="0" dirty="0">
                <a:ln>
                  <a:noFill/>
                </a:ln>
                <a:solidFill>
                  <a:schemeClr val="tx1"/>
                </a:solidFill>
                <a:effectLst/>
                <a:latin typeface="HelveticaNeue" panose="02000503000000020004" pitchFamily="2" charset="0"/>
              </a:rPr>
              <a:t>How do you respond to Nancy’s reluctance to do service because of her feeling she is not qualified due to her limited time in OA? </a:t>
            </a:r>
          </a:p>
          <a:p>
            <a:pPr lvl="6" defTabSz="914400" eaLnBrk="0" fontAlgn="base" hangingPunct="0">
              <a:spcBef>
                <a:spcPct val="0"/>
              </a:spcBef>
              <a:spcAft>
                <a:spcPct val="0"/>
              </a:spcAft>
              <a:buFontTx/>
              <a:buAutoNum type="arabicPeriod" startAt="2"/>
            </a:pPr>
            <a:endParaRPr kumimoji="0" lang="en-US" altLang="en-US" sz="900" b="0" i="0" u="none" strike="noStrike" cap="none" normalizeH="0" baseline="0" dirty="0">
              <a:ln>
                <a:noFill/>
              </a:ln>
              <a:solidFill>
                <a:schemeClr val="tx1"/>
              </a:solidFill>
              <a:effectLst/>
            </a:endParaRPr>
          </a:p>
          <a:p>
            <a:pPr lvl="6" defTabSz="914400" eaLnBrk="0" fontAlgn="base" hangingPunct="0">
              <a:spcBef>
                <a:spcPct val="0"/>
              </a:spcBef>
              <a:spcAft>
                <a:spcPct val="0"/>
              </a:spcAft>
            </a:pPr>
            <a:endParaRPr kumimoji="0" lang="en-US" altLang="en-US" sz="1100" b="1" i="0" u="sng" strike="noStrike" cap="none" normalizeH="0" baseline="0" dirty="0">
              <a:ln>
                <a:noFill/>
              </a:ln>
              <a:solidFill>
                <a:schemeClr val="tx1"/>
              </a:solidFill>
              <a:effectLst/>
              <a:latin typeface="HelveticaNeue" panose="02000503000000020004" pitchFamily="2" charset="0"/>
            </a:endParaRPr>
          </a:p>
          <a:p>
            <a:pPr lvl="6" defTabSz="914400" eaLnBrk="0" fontAlgn="base" hangingPunct="0">
              <a:spcBef>
                <a:spcPct val="0"/>
              </a:spcBef>
              <a:spcAft>
                <a:spcPct val="0"/>
              </a:spcAft>
            </a:pPr>
            <a:endParaRPr lang="en-US" altLang="en-US" sz="1100" b="1" u="sng" dirty="0">
              <a:latin typeface="HelveticaNeue" panose="02000503000000020004" pitchFamily="2" charset="0"/>
            </a:endParaRPr>
          </a:p>
          <a:p>
            <a:pPr lvl="6" defTabSz="914400" eaLnBrk="0" fontAlgn="base" hangingPunct="0">
              <a:spcBef>
                <a:spcPct val="0"/>
              </a:spcBef>
              <a:spcAft>
                <a:spcPct val="0"/>
              </a:spcAft>
            </a:pPr>
            <a:r>
              <a:rPr kumimoji="0" lang="en-US" altLang="en-US" sz="1100" b="1" i="0" u="sng" strike="noStrike" cap="none" normalizeH="0" baseline="0" dirty="0">
                <a:ln>
                  <a:noFill/>
                </a:ln>
                <a:solidFill>
                  <a:schemeClr val="tx1"/>
                </a:solidFill>
                <a:effectLst/>
                <a:latin typeface="HelveticaNeue" panose="02000503000000020004" pitchFamily="2" charset="0"/>
              </a:rPr>
              <a:t>BREAKOUT ACTIVITY 2: “The Uninvolved OA Veteran” </a:t>
            </a:r>
            <a:endParaRPr kumimoji="0" lang="en-US" altLang="en-US" sz="900" b="0" i="0" u="sng" strike="noStrike" cap="none" normalizeH="0" baseline="0" dirty="0">
              <a:ln>
                <a:noFill/>
              </a:ln>
              <a:solidFill>
                <a:schemeClr val="tx1"/>
              </a:solidFill>
              <a:effectLst/>
            </a:endParaRPr>
          </a:p>
          <a:p>
            <a:pPr lvl="6" defTabSz="914400" eaLnBrk="0" fontAlgn="base" hangingPunct="0">
              <a:spcBef>
                <a:spcPct val="0"/>
              </a:spcBef>
              <a:spcAft>
                <a:spcPct val="0"/>
              </a:spcAft>
            </a:pPr>
            <a:endParaRPr kumimoji="0" lang="en-US" altLang="en-US" sz="1100" b="0" i="0" u="none" strike="noStrike" cap="none" normalizeH="0" baseline="0" dirty="0">
              <a:ln>
                <a:noFill/>
              </a:ln>
              <a:solidFill>
                <a:schemeClr val="tx1"/>
              </a:solidFill>
              <a:effectLst/>
              <a:latin typeface="HelveticaNeue" panose="02000503000000020004" pitchFamily="2" charset="0"/>
            </a:endParaRPr>
          </a:p>
          <a:p>
            <a:pPr lvl="6" defTabSz="914400" eaLnBrk="0" fontAlgn="base" hangingPunct="0">
              <a:lnSpc>
                <a:spcPct val="150000"/>
              </a:lnSpc>
              <a:spcBef>
                <a:spcPct val="0"/>
              </a:spcBef>
              <a:spcAft>
                <a:spcPct val="0"/>
              </a:spcAft>
            </a:pPr>
            <a:r>
              <a:rPr lang="en-US" altLang="en-US" sz="1100" dirty="0">
                <a:latin typeface="HelveticaNeue" panose="02000503000000020004" pitchFamily="2" charset="0"/>
              </a:rPr>
              <a:t>Owen </a:t>
            </a:r>
            <a:r>
              <a:rPr lang="en-US" altLang="en-US" sz="1100" dirty="0" err="1">
                <a:latin typeface="HelveticaNeue" panose="02000503000000020004" pitchFamily="2" charset="0"/>
              </a:rPr>
              <a:t>Oldtimer</a:t>
            </a:r>
            <a:r>
              <a:rPr lang="en-US" altLang="en-US" sz="1100" dirty="0">
                <a:latin typeface="HelveticaNeue" panose="02000503000000020004" pitchFamily="2" charset="0"/>
              </a:rPr>
              <a:t>, an OA member with over ten years in program, has rarely done OA service. </a:t>
            </a:r>
          </a:p>
          <a:p>
            <a:pPr lvl="6" defTabSz="914400" eaLnBrk="0" fontAlgn="base" hangingPunct="0">
              <a:lnSpc>
                <a:spcPct val="150000"/>
              </a:lnSpc>
              <a:spcBef>
                <a:spcPct val="0"/>
              </a:spcBef>
              <a:spcAft>
                <a:spcPct val="0"/>
              </a:spcAft>
            </a:pPr>
            <a:r>
              <a:rPr lang="en-US" altLang="en-US" sz="1100" dirty="0">
                <a:latin typeface="HelveticaNeue" panose="02000503000000020004" pitchFamily="2" charset="0"/>
              </a:rPr>
              <a:t>While Owen has periodically led a small local meeting, usually reluctantly, he does not attend his groups business meetings </a:t>
            </a:r>
          </a:p>
          <a:p>
            <a:pPr lvl="6" defTabSz="914400" eaLnBrk="0" fontAlgn="base" hangingPunct="0">
              <a:lnSpc>
                <a:spcPct val="150000"/>
              </a:lnSpc>
              <a:spcBef>
                <a:spcPct val="0"/>
              </a:spcBef>
              <a:spcAft>
                <a:spcPct val="0"/>
              </a:spcAft>
            </a:pPr>
            <a:r>
              <a:rPr lang="en-US" altLang="en-US" sz="1100" dirty="0">
                <a:latin typeface="HelveticaNeue" panose="02000503000000020004" pitchFamily="2" charset="0"/>
              </a:rPr>
              <a:t>nor volunteer for service positions at the group or intergroup levels because he has usually been in relapse. </a:t>
            </a:r>
          </a:p>
          <a:p>
            <a:pPr lvl="6" defTabSz="914400" eaLnBrk="0" fontAlgn="base" hangingPunct="0">
              <a:lnSpc>
                <a:spcPct val="150000"/>
              </a:lnSpc>
              <a:spcBef>
                <a:spcPct val="0"/>
              </a:spcBef>
              <a:spcAft>
                <a:spcPct val="0"/>
              </a:spcAft>
            </a:pPr>
            <a:r>
              <a:rPr lang="en-US" altLang="en-US" sz="1100" dirty="0">
                <a:latin typeface="HelveticaNeue" panose="02000503000000020004" pitchFamily="2" charset="0"/>
              </a:rPr>
              <a:t>While Owen may help set up and put away chairs before a meeting starts/ends, that is the extent of his OA service. </a:t>
            </a:r>
          </a:p>
          <a:p>
            <a:pPr lvl="6" defTabSz="914400" eaLnBrk="0" fontAlgn="base" hangingPunct="0">
              <a:lnSpc>
                <a:spcPct val="150000"/>
              </a:lnSpc>
              <a:spcBef>
                <a:spcPct val="0"/>
              </a:spcBef>
              <a:spcAft>
                <a:spcPct val="0"/>
              </a:spcAft>
            </a:pPr>
            <a:r>
              <a:rPr lang="en-US" altLang="en-US" sz="1100" dirty="0">
                <a:latin typeface="HelveticaNeue" panose="02000503000000020004" pitchFamily="2" charset="0"/>
              </a:rPr>
              <a:t>Owen believes he just needs to focus on his program in order to get and stay abstinent.                                                                                           </a:t>
            </a:r>
          </a:p>
          <a:p>
            <a:pPr lvl="6" defTabSz="914400" eaLnBrk="0" fontAlgn="base" hangingPunct="0">
              <a:lnSpc>
                <a:spcPct val="150000"/>
              </a:lnSpc>
              <a:spcBef>
                <a:spcPct val="0"/>
              </a:spcBef>
              <a:spcAft>
                <a:spcPct val="0"/>
              </a:spcAft>
            </a:pPr>
            <a:endParaRPr lang="en-US" altLang="en-US" sz="1100" dirty="0">
              <a:latin typeface="HelveticaNeue" panose="02000503000000020004" pitchFamily="2" charset="0"/>
            </a:endParaRPr>
          </a:p>
          <a:p>
            <a:pPr lvl="6" defTabSz="914400" eaLnBrk="0" fontAlgn="base" hangingPunct="0">
              <a:lnSpc>
                <a:spcPct val="150000"/>
              </a:lnSpc>
              <a:spcBef>
                <a:spcPct val="0"/>
              </a:spcBef>
              <a:spcAft>
                <a:spcPct val="0"/>
              </a:spcAft>
            </a:pPr>
            <a:r>
              <a:rPr lang="en-US" altLang="en-US" sz="1100" b="1" dirty="0">
                <a:latin typeface="HelveticaNeue" panose="02000503000000020004" pitchFamily="2" charset="0"/>
              </a:rPr>
              <a:t>Questions To Consider: </a:t>
            </a:r>
          </a:p>
          <a:p>
            <a:pPr lvl="6" defTabSz="914400" eaLnBrk="0" fontAlgn="base" hangingPunct="0">
              <a:lnSpc>
                <a:spcPct val="150000"/>
              </a:lnSpc>
              <a:spcBef>
                <a:spcPct val="0"/>
              </a:spcBef>
              <a:spcAft>
                <a:spcPct val="0"/>
              </a:spcAft>
            </a:pPr>
            <a:r>
              <a:rPr lang="en-US" altLang="en-US" sz="1100" dirty="0">
                <a:latin typeface="HelveticaNeue" panose="02000503000000020004" pitchFamily="2" charset="0"/>
              </a:rPr>
              <a:t>1. What would you say to Owen to encourage him to do more service? </a:t>
            </a:r>
          </a:p>
          <a:p>
            <a:pPr lvl="6" defTabSz="914400" eaLnBrk="0" fontAlgn="base" hangingPunct="0">
              <a:lnSpc>
                <a:spcPct val="150000"/>
              </a:lnSpc>
              <a:spcBef>
                <a:spcPct val="0"/>
              </a:spcBef>
              <a:spcAft>
                <a:spcPct val="0"/>
              </a:spcAft>
            </a:pPr>
            <a:r>
              <a:rPr lang="en-US" altLang="en-US" sz="1100" dirty="0">
                <a:latin typeface="HelveticaNeue" panose="02000503000000020004" pitchFamily="2" charset="0"/>
              </a:rPr>
              <a:t>2. If you were Owen’s sponsor would you make doing service a condition of your sponsoring him? </a:t>
            </a:r>
          </a:p>
        </p:txBody>
      </p:sp>
    </p:spTree>
    <p:extLst>
      <p:ext uri="{BB962C8B-B14F-4D97-AF65-F5344CB8AC3E}">
        <p14:creationId xmlns:p14="http://schemas.microsoft.com/office/powerpoint/2010/main" val="1345541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4E81-BC14-3734-77C7-B9DB16ED0715}"/>
              </a:ext>
            </a:extLst>
          </p:cNvPr>
          <p:cNvSpPr>
            <a:spLocks noGrp="1"/>
          </p:cNvSpPr>
          <p:nvPr>
            <p:ph type="title"/>
          </p:nvPr>
        </p:nvSpPr>
        <p:spPr/>
        <p:txBody>
          <a:bodyPr/>
          <a:lstStyle/>
          <a:p>
            <a:r>
              <a:rPr lang="en-US" dirty="0"/>
              <a:t>7</a:t>
            </a:r>
            <a:r>
              <a:rPr lang="en-US" baseline="30000" dirty="0"/>
              <a:t>th</a:t>
            </a:r>
            <a:r>
              <a:rPr lang="en-US" dirty="0"/>
              <a:t> Tradition</a:t>
            </a:r>
          </a:p>
        </p:txBody>
      </p:sp>
      <p:sp>
        <p:nvSpPr>
          <p:cNvPr id="3" name="Content Placeholder 2">
            <a:extLst>
              <a:ext uri="{FF2B5EF4-FFF2-40B4-BE49-F238E27FC236}">
                <a16:creationId xmlns:a16="http://schemas.microsoft.com/office/drawing/2014/main" id="{E07E0797-A9D0-883C-3398-F0C6598EAD35}"/>
              </a:ext>
            </a:extLst>
          </p:cNvPr>
          <p:cNvSpPr>
            <a:spLocks noGrp="1"/>
          </p:cNvSpPr>
          <p:nvPr>
            <p:ph idx="1"/>
          </p:nvPr>
        </p:nvSpPr>
        <p:spPr/>
        <p:txBody>
          <a:bodyPr/>
          <a:lstStyle/>
          <a:p>
            <a:pPr marL="0" indent="0" algn="ctr">
              <a:buNone/>
            </a:pPr>
            <a:r>
              <a:rPr lang="en-US" dirty="0">
                <a:solidFill>
                  <a:schemeClr val="accent1">
                    <a:lumMod val="75000"/>
                  </a:schemeClr>
                </a:solidFill>
              </a:rPr>
              <a:t>Our 7</a:t>
            </a:r>
            <a:r>
              <a:rPr lang="en-US" baseline="30000" dirty="0">
                <a:solidFill>
                  <a:schemeClr val="accent1">
                    <a:lumMod val="75000"/>
                  </a:schemeClr>
                </a:solidFill>
              </a:rPr>
              <a:t>th</a:t>
            </a:r>
            <a:r>
              <a:rPr lang="en-US" dirty="0">
                <a:solidFill>
                  <a:schemeClr val="accent1">
                    <a:lumMod val="75000"/>
                  </a:schemeClr>
                </a:solidFill>
              </a:rPr>
              <a:t> Tradition states that OA is fully self-supporting, accepting contributions only from its members. While no fees or dues will ever be required for membership, OA needs help to keep its rooms open, provide opportunities for fellowship and spread its message to still suffering compulsive overeaters. </a:t>
            </a:r>
          </a:p>
          <a:p>
            <a:pPr marL="0" indent="0" algn="ctr">
              <a:buNone/>
            </a:pPr>
            <a:r>
              <a:rPr lang="en-US" dirty="0"/>
              <a:t>Please consider accessing the OA (respective IG)</a:t>
            </a:r>
          </a:p>
          <a:p>
            <a:pPr marL="0" indent="0" algn="ctr">
              <a:buNone/>
            </a:pPr>
            <a:r>
              <a:rPr lang="en-US" dirty="0"/>
              <a:t> Website at:</a:t>
            </a:r>
          </a:p>
          <a:p>
            <a:pPr marL="0" indent="0" algn="ctr">
              <a:buNone/>
            </a:pPr>
            <a:r>
              <a:rPr lang="en-US" dirty="0">
                <a:solidFill>
                  <a:srgbClr val="38DDEC"/>
                </a:solidFill>
                <a:hlinkClick r:id="rId2">
                  <a:extLst>
                    <a:ext uri="{A12FA001-AC4F-418D-AE19-62706E023703}">
                      <ahyp:hlinkClr xmlns:ahyp="http://schemas.microsoft.com/office/drawing/2018/hyperlinkcolor" val="tx"/>
                    </a:ext>
                  </a:extLst>
                </a:hlinkClick>
              </a:rPr>
              <a:t>https://</a:t>
            </a:r>
            <a:r>
              <a:rPr lang="en-US" dirty="0">
                <a:hlinkClick r:id="rId2">
                  <a:extLst>
                    <a:ext uri="{A12FA001-AC4F-418D-AE19-62706E023703}">
                      <ahyp:hlinkClr xmlns:ahyp="http://schemas.microsoft.com/office/drawing/2018/hyperlinkcolor" val="tx"/>
                    </a:ext>
                  </a:extLst>
                </a:hlinkClick>
              </a:rPr>
              <a:t>(list</a:t>
            </a:r>
            <a:r>
              <a:rPr lang="en-US" dirty="0"/>
              <a:t> your web address here)</a:t>
            </a:r>
          </a:p>
          <a:p>
            <a:pPr marL="0" indent="0" algn="ctr">
              <a:buNone/>
            </a:pPr>
            <a:r>
              <a:rPr lang="en-US" dirty="0"/>
              <a:t>to make your 7</a:t>
            </a:r>
            <a:r>
              <a:rPr lang="en-US" baseline="30000" dirty="0"/>
              <a:t>th</a:t>
            </a:r>
            <a:r>
              <a:rPr lang="en-US" dirty="0"/>
              <a:t> Tradition donation. It is safe and only requires a few clicks. </a:t>
            </a:r>
          </a:p>
          <a:p>
            <a:pPr marL="0" indent="0" algn="ctr">
              <a:buNone/>
            </a:pPr>
            <a:r>
              <a:rPr lang="en-US" sz="1100" i="1" dirty="0"/>
              <a:t>A donation of $5.00 is suggested. </a:t>
            </a:r>
          </a:p>
        </p:txBody>
      </p:sp>
    </p:spTree>
    <p:extLst>
      <p:ext uri="{BB962C8B-B14F-4D97-AF65-F5344CB8AC3E}">
        <p14:creationId xmlns:p14="http://schemas.microsoft.com/office/powerpoint/2010/main" val="167336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56075-A556-6955-5D6B-33F498435A9D}"/>
              </a:ext>
            </a:extLst>
          </p:cNvPr>
          <p:cNvSpPr>
            <a:spLocks noGrp="1"/>
          </p:cNvSpPr>
          <p:nvPr>
            <p:ph type="title"/>
          </p:nvPr>
        </p:nvSpPr>
        <p:spPr/>
        <p:txBody>
          <a:bodyPr>
            <a:normAutofit fontScale="90000"/>
          </a:bodyPr>
          <a:lstStyle/>
          <a:p>
            <a:r>
              <a:rPr lang="en-US" dirty="0"/>
              <a:t>Closing:</a:t>
            </a:r>
            <a:br>
              <a:rPr lang="en-US" dirty="0"/>
            </a:br>
            <a:r>
              <a:rPr lang="en-US" dirty="0"/>
              <a:t>The OA Responsibility Pledge </a:t>
            </a:r>
          </a:p>
        </p:txBody>
      </p:sp>
      <p:sp>
        <p:nvSpPr>
          <p:cNvPr id="4" name="Content Placeholder 3">
            <a:extLst>
              <a:ext uri="{FF2B5EF4-FFF2-40B4-BE49-F238E27FC236}">
                <a16:creationId xmlns:a16="http://schemas.microsoft.com/office/drawing/2014/main" id="{16CD21DE-38D8-3C3C-8ABF-5951BF10DCA3}"/>
              </a:ext>
            </a:extLst>
          </p:cNvPr>
          <p:cNvSpPr>
            <a:spLocks noGrp="1"/>
          </p:cNvSpPr>
          <p:nvPr>
            <p:ph idx="1"/>
          </p:nvPr>
        </p:nvSpPr>
        <p:spPr>
          <a:prstGeom prst="rect">
            <a:avLst/>
          </a:prstGeom>
          <a:ln>
            <a:noFill/>
          </a:ln>
        </p:spPr>
        <p:txBody>
          <a:bodyPr vert="horz" lIns="0" tIns="0" rIns="0" bIns="0" rtlCol="0">
            <a:noAutofit/>
          </a:bodyPr>
          <a:lstStyle/>
          <a:p>
            <a:pPr marL="0" marR="0" indent="0" algn="ctr">
              <a:lnSpc>
                <a:spcPct val="107000"/>
              </a:lnSpc>
              <a:spcBef>
                <a:spcPts val="0"/>
              </a:spcBef>
              <a:spcAft>
                <a:spcPts val="800"/>
              </a:spcAft>
              <a:buNone/>
            </a:pPr>
            <a:r>
              <a:rPr lang="en-US" sz="3200" dirty="0">
                <a:solidFill>
                  <a:srgbClr val="000000"/>
                </a:solidFill>
                <a:effectLst/>
                <a:latin typeface="Calibri" panose="020F0502020204030204" pitchFamily="34" charset="0"/>
                <a:ea typeface="Calibri" panose="020F0502020204030204" pitchFamily="34" charset="0"/>
              </a:rPr>
              <a:t>O. A. Responsibility Pledge</a:t>
            </a:r>
            <a:endParaRPr lang="en-US" sz="1600" dirty="0">
              <a:solidFill>
                <a:srgbClr val="000000"/>
              </a:solidFill>
              <a:effectLst/>
              <a:latin typeface="Calibri" panose="020F0502020204030204" pitchFamily="34" charset="0"/>
              <a:ea typeface="Calibri" panose="020F0502020204030204" pitchFamily="34" charset="0"/>
            </a:endParaRPr>
          </a:p>
        </p:txBody>
      </p:sp>
      <p:sp>
        <p:nvSpPr>
          <p:cNvPr id="5" name="Rectangle 4">
            <a:extLst>
              <a:ext uri="{FF2B5EF4-FFF2-40B4-BE49-F238E27FC236}">
                <a16:creationId xmlns:a16="http://schemas.microsoft.com/office/drawing/2014/main" id="{2DAAA0CF-B30C-55B7-EB32-2235DF1AFA3D}"/>
              </a:ext>
            </a:extLst>
          </p:cNvPr>
          <p:cNvSpPr/>
          <p:nvPr/>
        </p:nvSpPr>
        <p:spPr>
          <a:xfrm>
            <a:off x="5118447" y="3976590"/>
            <a:ext cx="7400137" cy="911933"/>
          </a:xfrm>
          <a:prstGeom prst="rect">
            <a:avLst/>
          </a:prstGeom>
          <a:ln>
            <a:noFill/>
          </a:ln>
        </p:spPr>
        <p:txBody>
          <a:bodyPr vert="horz" lIns="0" tIns="0" rIns="0" bIns="0" rtlCol="0">
            <a:noAutofit/>
          </a:bodyPr>
          <a:lstStyle/>
          <a:p>
            <a:pPr marL="0" marR="0" algn="ctr">
              <a:lnSpc>
                <a:spcPct val="107000"/>
              </a:lnSpc>
              <a:spcBef>
                <a:spcPts val="0"/>
              </a:spcBef>
              <a:spcAft>
                <a:spcPts val="800"/>
              </a:spcAft>
            </a:pPr>
            <a:r>
              <a:rPr lang="en-US" sz="2400" dirty="0">
                <a:solidFill>
                  <a:srgbClr val="000000"/>
                </a:solidFill>
                <a:effectLst/>
                <a:latin typeface="Calibri" panose="020F0502020204030204" pitchFamily="34" charset="0"/>
                <a:ea typeface="Calibri" panose="020F0502020204030204" pitchFamily="34" charset="0"/>
              </a:rPr>
              <a:t>Always to extend the hand and heart of OA to all who</a:t>
            </a:r>
            <a:endParaRPr lang="en-US" sz="1200" dirty="0">
              <a:solidFill>
                <a:srgbClr val="000000"/>
              </a:solidFill>
              <a:effectLst/>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id="{99E19FCC-7AB3-ABE6-F05A-68C8B32FD602}"/>
              </a:ext>
            </a:extLst>
          </p:cNvPr>
          <p:cNvSpPr/>
          <p:nvPr/>
        </p:nvSpPr>
        <p:spPr>
          <a:xfrm>
            <a:off x="4923692" y="4544353"/>
            <a:ext cx="6841705" cy="344170"/>
          </a:xfrm>
          <a:prstGeom prst="rect">
            <a:avLst/>
          </a:prstGeom>
          <a:ln>
            <a:noFill/>
          </a:ln>
        </p:spPr>
        <p:txBody>
          <a:bodyPr vert="horz" lIns="0" tIns="0" rIns="0" bIns="0" rtlCol="0">
            <a:noAutofit/>
          </a:bodyPr>
          <a:lstStyle/>
          <a:p>
            <a:pPr marL="0" marR="0" algn="ctr">
              <a:lnSpc>
                <a:spcPct val="107000"/>
              </a:lnSpc>
              <a:spcBef>
                <a:spcPts val="0"/>
              </a:spcBef>
              <a:spcAft>
                <a:spcPts val="800"/>
              </a:spcAft>
            </a:pPr>
            <a:r>
              <a:rPr lang="en-US" sz="2000" dirty="0">
                <a:solidFill>
                  <a:srgbClr val="000000"/>
                </a:solidFill>
                <a:effectLst/>
                <a:latin typeface="Calibri" panose="020F0502020204030204" pitchFamily="34" charset="0"/>
                <a:ea typeface="Calibri" panose="020F0502020204030204" pitchFamily="34" charset="0"/>
              </a:rPr>
              <a:t>            </a:t>
            </a:r>
            <a:r>
              <a:rPr lang="en-US" sz="2400" dirty="0">
                <a:solidFill>
                  <a:srgbClr val="000000"/>
                </a:solidFill>
                <a:effectLst/>
                <a:latin typeface="Calibri" panose="020F0502020204030204" pitchFamily="34" charset="0"/>
                <a:ea typeface="Calibri" panose="020F0502020204030204" pitchFamily="34" charset="0"/>
              </a:rPr>
              <a:t>share my compulsion; for this I am responsible.</a:t>
            </a:r>
            <a:endParaRPr lang="en-US" sz="1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22855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4E44A2B-4870-A0A5-D85F-63C6A198A840}"/>
              </a:ext>
            </a:extLst>
          </p:cNvPr>
          <p:cNvSpPr>
            <a:spLocks noGrp="1"/>
          </p:cNvSpPr>
          <p:nvPr>
            <p:ph type="pic" idx="1"/>
          </p:nvPr>
        </p:nvSpPr>
        <p:spPr/>
      </p:sp>
      <p:sp>
        <p:nvSpPr>
          <p:cNvPr id="4" name="Title 3">
            <a:extLst>
              <a:ext uri="{FF2B5EF4-FFF2-40B4-BE49-F238E27FC236}">
                <a16:creationId xmlns:a16="http://schemas.microsoft.com/office/drawing/2014/main" id="{140FD373-48B8-FB0E-85CF-440D7F422C80}"/>
              </a:ext>
            </a:extLst>
          </p:cNvPr>
          <p:cNvSpPr>
            <a:spLocks noGrp="1"/>
          </p:cNvSpPr>
          <p:nvPr>
            <p:ph type="title"/>
          </p:nvPr>
        </p:nvSpPr>
        <p:spPr>
          <a:xfrm>
            <a:off x="1012875" y="2360255"/>
            <a:ext cx="5430128" cy="720570"/>
          </a:xfrm>
          <a:solidFill>
            <a:schemeClr val="accent2"/>
          </a:solidFill>
        </p:spPr>
        <p:txBody>
          <a:bodyPr/>
          <a:lstStyle/>
          <a:p>
            <a:r>
              <a:rPr lang="en-US" dirty="0"/>
              <a:t>APPLAUSE </a:t>
            </a:r>
          </a:p>
        </p:txBody>
      </p:sp>
      <p:pic>
        <p:nvPicPr>
          <p:cNvPr id="3076" name="Picture 4" descr="Hands Clapping, Applause and Thumb Up Gesture. Congratulations Concept  Illustration with Text - Bravo, Great, Like, Good. Vector. Stock Vector -  Illustration of good, cheer: 106557483">
            <a:extLst>
              <a:ext uri="{FF2B5EF4-FFF2-40B4-BE49-F238E27FC236}">
                <a16:creationId xmlns:a16="http://schemas.microsoft.com/office/drawing/2014/main" id="{76048392-DBEA-DE3E-18C1-DE40D4C6E1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875" y="3144129"/>
            <a:ext cx="5430128" cy="1617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8737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{0BED052E-072C-0D40-A5C7-B0359266ECC5}tf10001070</Template>
  <TotalTime>562</TotalTime>
  <Words>781</Words>
  <Application>Microsoft Office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Helvetica Neue</vt:lpstr>
      <vt:lpstr>HelveticaNeue</vt:lpstr>
      <vt:lpstr>Rockwell</vt:lpstr>
      <vt:lpstr>Wingdings</vt:lpstr>
      <vt:lpstr>Atlas</vt:lpstr>
      <vt:lpstr>              (Your Intergroup name and Logo here) (Adapted from SJIG) WELCOME TO   Strengthening Your Recovery Through Service Online Workshop  (Day and Date) (Time and Time Zone)   Zoom Meeting ID: (your IG zoom ID)   Passcode: (your passcode) </vt:lpstr>
      <vt:lpstr>Serenity  Prayer </vt:lpstr>
      <vt:lpstr>12   STEPS   OF   OA</vt:lpstr>
      <vt:lpstr>AGENDA </vt:lpstr>
      <vt:lpstr>PowerPoint Presentation</vt:lpstr>
      <vt:lpstr>7th Tradition</vt:lpstr>
      <vt:lpstr>Closing: The OA Responsibility Pledge </vt:lpstr>
      <vt:lpstr>APPLAUSE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WELCOME TO    Strengthening Your Recovery Through Service Online Workshop  Sunday, September 11, 2022 1:00 PM – 2:30 PM Eastern Time    Zoom Meeting ID: 228 467 1262   Passcode: recovery </dc:title>
  <dc:creator>Microsoft Office User</dc:creator>
  <cp:lastModifiedBy>Elaine M. Welsh</cp:lastModifiedBy>
  <cp:revision>7</cp:revision>
  <dcterms:created xsi:type="dcterms:W3CDTF">2022-09-05T14:50:54Z</dcterms:created>
  <dcterms:modified xsi:type="dcterms:W3CDTF">2023-07-26T00:01:34Z</dcterms:modified>
</cp:coreProperties>
</file>